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2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984D97C9-7948-459F-8119-24BCF92F062E}">
          <p14:sldIdLst>
            <p14:sldId id="256"/>
          </p14:sldIdLst>
        </p14:section>
        <p14:section name="Starting" id="{3FD62338-542B-41FB-992B-31B1F832AE06}">
          <p14:sldIdLst>
            <p14:sldId id="257"/>
          </p14:sldIdLst>
        </p14:section>
        <p14:section name="Introduction to Physical Layer Security" id="{EF5F48E0-15BC-4E49-AE30-AF41143F4BF8}">
          <p14:sldIdLst>
            <p14:sldId id="258"/>
            <p14:sldId id="259"/>
            <p14:sldId id="260"/>
            <p14:sldId id="261"/>
          </p14:sldIdLst>
        </p14:section>
        <p14:section name="Key Techniques in Physical Layer Security" id="{E021F073-25C9-47CE-9273-A70CA3902D56}">
          <p14:sldIdLst>
            <p14:sldId id="262"/>
            <p14:sldId id="263"/>
            <p14:sldId id="264"/>
            <p14:sldId id="265"/>
          </p14:sldIdLst>
        </p14:section>
        <p14:section name="Applications of Physical Layer Security" id="{26E33A06-5D96-4F55-94D9-0C946B854391}">
          <p14:sldIdLst>
            <p14:sldId id="266"/>
            <p14:sldId id="267"/>
            <p14:sldId id="268"/>
            <p14:sldId id="269"/>
          </p14:sldIdLst>
        </p14:section>
        <p14:section name="Challenges and Future Directions" id="{377A80FC-EA6E-4B60-9CA2-121FD2B7B86A}">
          <p14:sldIdLst>
            <p14:sldId id="270"/>
            <p14:sldId id="271"/>
            <p14:sldId id="272"/>
          </p14:sldIdLst>
        </p14:section>
        <p14:section name="Standardization and Regulation" id="{5189B016-EC80-4FF5-88F3-43CDCF813D80}">
          <p14:sldIdLst>
            <p14:sldId id="273"/>
            <p14:sldId id="274"/>
          </p14:sldIdLst>
        </p14:section>
        <p14:section name="Ending" id="{0F3FD66B-8BFA-4D40-AF9F-034AF5858B8E}">
          <p14:sldIdLst>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26"/>
    <p:restoredTop sz="94694"/>
  </p:normalViewPr>
  <p:slideViewPr>
    <p:cSldViewPr snapToGrid="0">
      <p:cViewPr varScale="1">
        <p:scale>
          <a:sx n="105" d="100"/>
          <a:sy n="105" d="100"/>
        </p:scale>
        <p:origin x="87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popai.pro/creation/All/Presentation"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4" name="tray" descr="/Users/skinnyfish/Desktop/位图.jpg位图"/>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6" name="body"/>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16" name="shape3"/>
          <p:cNvPicPr>
            <a:picLocks noChangeAspect="1"/>
          </p:cNvPicPr>
          <p:nvPr userDrawn="1"/>
        </p:nvPicPr>
        <p:blipFill>
          <a:blip r:embed="rId2" cstate="screen"/>
          <a:srcRect/>
          <a:stretch>
            <a:fillRect/>
          </a:stretch>
        </p:blipFill>
        <p:spPr>
          <a:xfrm>
            <a:off x="8115111" y="1965229"/>
            <a:ext cx="3128316" cy="3873153"/>
          </a:xfrm>
          <a:prstGeom prst="rect">
            <a:avLst/>
          </a:prstGeom>
        </p:spPr>
      </p:pic>
      <p:pic>
        <p:nvPicPr>
          <p:cNvPr id="11" name="shape2"/>
          <p:cNvPicPr>
            <a:picLocks noChangeAspect="1"/>
          </p:cNvPicPr>
          <p:nvPr userDrawn="1"/>
        </p:nvPicPr>
        <p:blipFill>
          <a:blip r:embed="rId3" cstate="screen"/>
          <a:srcRect/>
          <a:stretch>
            <a:fillRect/>
          </a:stretch>
        </p:blipFill>
        <p:spPr>
          <a:xfrm>
            <a:off x="4488292" y="1989662"/>
            <a:ext cx="3114391" cy="3870744"/>
          </a:xfrm>
          <a:prstGeom prst="rect">
            <a:avLst/>
          </a:prstGeom>
        </p:spPr>
      </p:pic>
      <p:pic>
        <p:nvPicPr>
          <p:cNvPr id="5" name="shape1"/>
          <p:cNvPicPr>
            <a:picLocks noChangeAspect="1"/>
          </p:cNvPicPr>
          <p:nvPr userDrawn="1"/>
        </p:nvPicPr>
        <p:blipFill>
          <a:blip r:embed="rId4" cstate="screen"/>
          <a:srcRect/>
          <a:stretch>
            <a:fillRect/>
          </a:stretch>
        </p:blipFill>
        <p:spPr>
          <a:xfrm>
            <a:off x="918297" y="1981689"/>
            <a:ext cx="3119716" cy="3862505"/>
          </a:xfrm>
          <a:prstGeom prst="rect">
            <a:avLst/>
          </a:prstGeom>
        </p:spPr>
      </p:pic>
      <p:sp>
        <p:nvSpPr>
          <p:cNvPr id="13" name="body1"/>
          <p:cNvSpPr>
            <a:spLocks noGrp="1"/>
          </p:cNvSpPr>
          <p:nvPr>
            <p:ph sz="quarter" idx="10"/>
          </p:nvPr>
        </p:nvSpPr>
        <p:spPr>
          <a:xfrm>
            <a:off x="918297"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7" name="number1"/>
          <p:cNvSpPr>
            <a:spLocks noGrp="1"/>
          </p:cNvSpPr>
          <p:nvPr>
            <p:ph sz="quarter" idx="14"/>
          </p:nvPr>
        </p:nvSpPr>
        <p:spPr>
          <a:xfrm>
            <a:off x="1030687" y="264420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9" name="body3"/>
          <p:cNvSpPr>
            <a:spLocks noGrp="1"/>
          </p:cNvSpPr>
          <p:nvPr>
            <p:ph sz="quarter" idx="17"/>
          </p:nvPr>
        </p:nvSpPr>
        <p:spPr>
          <a:xfrm>
            <a:off x="8115110" y="1989662"/>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0" name="number3"/>
          <p:cNvSpPr>
            <a:spLocks noGrp="1"/>
          </p:cNvSpPr>
          <p:nvPr>
            <p:ph sz="quarter" idx="18"/>
          </p:nvPr>
        </p:nvSpPr>
        <p:spPr>
          <a:xfrm>
            <a:off x="8206975" y="26441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body2"/>
          <p:cNvSpPr>
            <a:spLocks noGrp="1"/>
          </p:cNvSpPr>
          <p:nvPr>
            <p:ph sz="quarter" idx="19"/>
          </p:nvPr>
        </p:nvSpPr>
        <p:spPr>
          <a:xfrm>
            <a:off x="4484299"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4573167" y="264420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pic>
        <p:nvPicPr>
          <p:cNvPr id="8" name="tray"/>
          <p:cNvPicPr>
            <a:picLocks noChangeAspect="1"/>
          </p:cNvPicPr>
          <p:nvPr userDrawn="1"/>
        </p:nvPicPr>
        <p:blipFill>
          <a:blip r:embed="rId5"/>
          <a:srcRect/>
          <a:stretch>
            <a:fillRect/>
          </a:stretch>
        </p:blipFill>
        <p:spPr>
          <a:xfrm>
            <a:off x="4" y="-3991"/>
            <a:ext cx="12191992" cy="1308408"/>
          </a:xfrm>
          <a:prstGeom prst="rect">
            <a:avLst/>
          </a:prstGeom>
        </p:spPr>
      </p:pic>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34" name="list-item-img1" descr="城市街道与高楼大厦  描述已自动生成"/>
          <p:cNvPicPr>
            <a:picLocks noChangeAspect="1"/>
          </p:cNvPicPr>
          <p:nvPr userDrawn="1"/>
        </p:nvPicPr>
        <p:blipFill rotWithShape="1">
          <a:blip r:embed="rId2" cstate="screen"/>
          <a:srcRect/>
          <a:stretch>
            <a:fillRect/>
          </a:stretch>
        </p:blipFill>
        <p:spPr>
          <a:xfrm>
            <a:off x="883663" y="1979435"/>
            <a:ext cx="3346542" cy="2484370"/>
          </a:xfrm>
          <a:prstGeom prst="roundRect">
            <a:avLst>
              <a:gd name="adj" fmla="val 9052"/>
            </a:avLst>
          </a:prstGeom>
        </p:spPr>
      </p:pic>
      <p:pic>
        <p:nvPicPr>
          <p:cNvPr id="42" name="list-item-img2" descr="建筑的摆设布局  中度可信度描述已自动生成"/>
          <p:cNvPicPr>
            <a:picLocks noChangeAspect="1"/>
          </p:cNvPicPr>
          <p:nvPr userDrawn="1"/>
        </p:nvPicPr>
        <p:blipFill rotWithShape="1">
          <a:blip r:embed="rId3" cstate="screen"/>
          <a:srcRect/>
          <a:stretch>
            <a:fillRect/>
          </a:stretch>
        </p:blipFill>
        <p:spPr>
          <a:xfrm>
            <a:off x="4486774" y="1979435"/>
            <a:ext cx="3280700" cy="2487600"/>
          </a:xfrm>
          <a:prstGeom prst="roundRect">
            <a:avLst>
              <a:gd name="adj" fmla="val 9033"/>
            </a:avLst>
          </a:prstGeom>
        </p:spPr>
      </p:pic>
      <p:pic>
        <p:nvPicPr>
          <p:cNvPr id="44" name="list-item-img3" descr="图片包含 户外, 建筑, 男人, 空气  描述已自动生成"/>
          <p:cNvPicPr>
            <a:picLocks noChangeAspect="1"/>
          </p:cNvPicPr>
          <p:nvPr userDrawn="1"/>
        </p:nvPicPr>
        <p:blipFill>
          <a:blip r:embed="rId4" cstate="screen"/>
          <a:stretch>
            <a:fillRect/>
          </a:stretch>
        </p:blipFill>
        <p:spPr>
          <a:xfrm>
            <a:off x="8019783" y="1976561"/>
            <a:ext cx="3288553" cy="2467436"/>
          </a:xfrm>
          <a:prstGeom prst="roundRect">
            <a:avLst>
              <a:gd name="adj" fmla="val 8644"/>
            </a:avLst>
          </a:prstGeom>
        </p:spPr>
      </p:pic>
      <p:pic>
        <p:nvPicPr>
          <p:cNvPr id="2" name="tray"/>
          <p:cNvPicPr>
            <a:picLocks noChangeAspect="1"/>
          </p:cNvPicPr>
          <p:nvPr userDrawn="1"/>
        </p:nvPicPr>
        <p:blipFill>
          <a:blip r:embed="rId5"/>
          <a:srcRect/>
          <a:stretch>
            <a:fillRect/>
          </a:stretch>
        </p:blipFill>
        <p:spPr>
          <a:xfrm>
            <a:off x="4" y="-3991"/>
            <a:ext cx="12191992" cy="1308408"/>
          </a:xfrm>
          <a:prstGeom prst="rect">
            <a:avLst/>
          </a:prstGeom>
        </p:spPr>
      </p:pic>
      <p:sp>
        <p:nvSpPr>
          <p:cNvPr id="5"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2" name="tray"/>
          <p:cNvPicPr>
            <a:picLocks noChangeAspect="1"/>
          </p:cNvPicPr>
          <p:nvPr userDrawn="1"/>
        </p:nvPicPr>
        <p:blipFill>
          <a:blip r:embed="rId2"/>
          <a:srcRect/>
          <a:stretch>
            <a:fillRect/>
          </a:stretch>
        </p:blipFill>
        <p:spPr>
          <a:xfrm>
            <a:off x="4" y="-3991"/>
            <a:ext cx="12191992" cy="1308408"/>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1172537" y="5059615"/>
            <a:ext cx="4477891" cy="1441426"/>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6541573" y="5074161"/>
            <a:ext cx="4384090" cy="1441426"/>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6" name="list-item-img1" descr="城市街道与高楼大厦  描述已自动生成"/>
          <p:cNvPicPr>
            <a:picLocks noChangeAspect="1"/>
          </p:cNvPicPr>
          <p:nvPr userDrawn="1"/>
        </p:nvPicPr>
        <p:blipFill rotWithShape="1">
          <a:blip r:embed="rId3" cstate="screen"/>
          <a:srcRect/>
          <a:stretch>
            <a:fillRect/>
          </a:stretch>
        </p:blipFill>
        <p:spPr>
          <a:xfrm>
            <a:off x="1172538" y="1537125"/>
            <a:ext cx="4477891" cy="3324249"/>
          </a:xfrm>
          <a:prstGeom prst="roundRect">
            <a:avLst>
              <a:gd name="adj" fmla="val 9052"/>
            </a:avLst>
          </a:prstGeom>
        </p:spPr>
      </p:pic>
      <p:pic>
        <p:nvPicPr>
          <p:cNvPr id="7" name="list-item-img2" descr="建筑的摆设布局  中度可信度描述已自动生成"/>
          <p:cNvPicPr>
            <a:picLocks noChangeAspect="1"/>
          </p:cNvPicPr>
          <p:nvPr userDrawn="1"/>
        </p:nvPicPr>
        <p:blipFill rotWithShape="1">
          <a:blip r:embed="rId4" cstate="screen"/>
          <a:srcRect/>
          <a:stretch>
            <a:fillRect/>
          </a:stretch>
        </p:blipFill>
        <p:spPr>
          <a:xfrm>
            <a:off x="6541573" y="1537125"/>
            <a:ext cx="4384090" cy="3324249"/>
          </a:xfrm>
          <a:prstGeom prst="roundRect">
            <a:avLst>
              <a:gd name="adj" fmla="val 9033"/>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dge">
    <p:spTree>
      <p:nvGrpSpPr>
        <p:cNvPr id="1" name=""/>
        <p:cNvGrpSpPr/>
        <p:nvPr/>
      </p:nvGrpSpPr>
      <p:grpSpPr>
        <a:xfrm>
          <a:off x="0" y="0"/>
          <a:ext cx="0" cy="0"/>
          <a:chOff x="0" y="0"/>
          <a:chExt cx="0" cy="0"/>
        </a:xfrm>
      </p:grpSpPr>
      <p:pic>
        <p:nvPicPr>
          <p:cNvPr id="5" name="badge" descr="A white rectangular sign with black text  Description automatically generated">
            <a:hlinkClick r:id="rId2"/>
          </p:cNvPr>
          <p:cNvPicPr>
            <a:picLocks noChangeAspect="1"/>
          </p:cNvPicPr>
          <p:nvPr userDrawn="1"/>
        </p:nvPicPr>
        <p:blipFill>
          <a:blip r:embed="rId3"/>
          <a:stretch>
            <a:fillRect/>
          </a:stretch>
        </p:blipFill>
        <p:spPr>
          <a:xfrm>
            <a:off x="0" y="6172200"/>
            <a:ext cx="2151933" cy="6876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6" name="shape1"/>
          <p:cNvPicPr>
            <a:picLocks noChangeAspect="1"/>
          </p:cNvPicPr>
          <p:nvPr userDrawn="1"/>
        </p:nvPicPr>
        <p:blipFill>
          <a:blip r:embed="rId2"/>
          <a:srcRect/>
          <a:stretch>
            <a:fillRect/>
          </a:stretch>
        </p:blipFill>
        <p:spPr>
          <a:xfrm>
            <a:off x="884580" y="2028742"/>
            <a:ext cx="4930226" cy="3861020"/>
          </a:xfrm>
          <a:prstGeom prst="rect">
            <a:avLst/>
          </a:prstGeom>
        </p:spPr>
      </p:pic>
      <p:pic>
        <p:nvPicPr>
          <p:cNvPr id="9" name="shape2"/>
          <p:cNvPicPr>
            <a:picLocks noChangeAspect="1"/>
          </p:cNvPicPr>
          <p:nvPr userDrawn="1"/>
        </p:nvPicPr>
        <p:blipFill>
          <a:blip r:embed="rId3"/>
          <a:srcRect/>
          <a:stretch>
            <a:fillRect/>
          </a:stretch>
        </p:blipFill>
        <p:spPr>
          <a:xfrm>
            <a:off x="6377191" y="2028743"/>
            <a:ext cx="4930226" cy="3861021"/>
          </a:xfrm>
          <a:prstGeom prst="rect">
            <a:avLst/>
          </a:prstGeom>
        </p:spPr>
      </p:pic>
      <p:sp>
        <p:nvSpPr>
          <p:cNvPr id="13" name="body1"/>
          <p:cNvSpPr>
            <a:spLocks noGrp="1"/>
          </p:cNvSpPr>
          <p:nvPr>
            <p:ph sz="quarter" idx="10"/>
          </p:nvPr>
        </p:nvSpPr>
        <p:spPr>
          <a:xfrm>
            <a:off x="903605" y="2028825"/>
            <a:ext cx="4911090" cy="3860800"/>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rgbClr val="D9D9D9"/>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rgbClr val="D9D9D9"/>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Click to edit Master text styles</a:t>
            </a:r>
          </a:p>
          <a:p>
            <a:pPr lvl="4"/>
            <a:r>
              <a:rPr lang="en-US" dirty="0"/>
              <a:t>Second level</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chemeClr val="bg1">
                    <a:lumMod val="85000"/>
                  </a:schemeClr>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12" name="body2"/>
          <p:cNvSpPr>
            <a:spLocks noGrp="1"/>
          </p:cNvSpPr>
          <p:nvPr>
            <p:ph sz="quarter" idx="19"/>
          </p:nvPr>
        </p:nvSpPr>
        <p:spPr>
          <a:xfrm>
            <a:off x="6396126" y="2028742"/>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6566315" y="2609817"/>
            <a:ext cx="4570791" cy="615315"/>
          </a:xfrm>
          <a:prstGeom prst="rect">
            <a:avLst/>
          </a:prstGeom>
        </p:spPr>
        <p:txBody>
          <a:bodyPr/>
          <a:lstStyle>
            <a:lvl1pPr marL="0" indent="0" algn="l">
              <a:lnSpc>
                <a:spcPct val="100000"/>
              </a:lnSpc>
              <a:buNone/>
              <a:defRPr lang="en-US" sz="4400" b="1" kern="1200" dirty="0">
                <a:solidFill>
                  <a:schemeClr val="bg1"/>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pic>
        <p:nvPicPr>
          <p:cNvPr id="2" name="tray"/>
          <p:cNvPicPr>
            <a:picLocks noChangeAspect="1"/>
          </p:cNvPicPr>
          <p:nvPr userDrawn="1"/>
        </p:nvPicPr>
        <p:blipFill>
          <a:blip r:embed="rId4"/>
          <a:srcRect/>
          <a:stretch>
            <a:fillRect/>
          </a:stretch>
        </p:blipFill>
        <p:spPr>
          <a:xfrm>
            <a:off x="4" y="-3991"/>
            <a:ext cx="12191992" cy="1308408"/>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8" name="shape3" descr="A white circle in a green circle  Description automatically generated"/>
          <p:cNvPicPr>
            <a:picLocks noChangeAspect="1"/>
          </p:cNvPicPr>
          <p:nvPr userDrawn="1"/>
        </p:nvPicPr>
        <p:blipFill>
          <a:blip r:embed="rId2"/>
          <a:stretch>
            <a:fillRect/>
          </a:stretch>
        </p:blipFill>
        <p:spPr>
          <a:xfrm>
            <a:off x="4587997" y="4209371"/>
            <a:ext cx="1386840" cy="1386840"/>
          </a:xfrm>
          <a:prstGeom prst="rect">
            <a:avLst/>
          </a:prstGeom>
        </p:spPr>
      </p:pic>
      <p:pic>
        <p:nvPicPr>
          <p:cNvPr id="17" name="shape1" descr="A green circle with a white circle in the middle  Description automatically generated"/>
          <p:cNvPicPr>
            <a:picLocks noChangeAspect="1"/>
          </p:cNvPicPr>
          <p:nvPr userDrawn="1"/>
        </p:nvPicPr>
        <p:blipFill>
          <a:blip r:embed="rId3"/>
          <a:stretch>
            <a:fillRect/>
          </a:stretch>
        </p:blipFill>
        <p:spPr>
          <a:xfrm>
            <a:off x="4575448" y="2582011"/>
            <a:ext cx="1386840" cy="1386840"/>
          </a:xfrm>
          <a:prstGeom prst="rect">
            <a:avLst/>
          </a:prstGeom>
        </p:spPr>
      </p:pic>
      <p:pic>
        <p:nvPicPr>
          <p:cNvPr id="21" name="shape4" descr="A green circle with a white circle in the middle  Description automatically generated"/>
          <p:cNvPicPr>
            <a:picLocks noChangeAspect="1"/>
          </p:cNvPicPr>
          <p:nvPr userDrawn="1"/>
        </p:nvPicPr>
        <p:blipFill>
          <a:blip r:embed="rId4"/>
          <a:stretch>
            <a:fillRect/>
          </a:stretch>
        </p:blipFill>
        <p:spPr>
          <a:xfrm>
            <a:off x="6248962" y="4209819"/>
            <a:ext cx="1386840" cy="1386840"/>
          </a:xfrm>
          <a:prstGeom prst="rect">
            <a:avLst/>
          </a:prstGeom>
        </p:spPr>
      </p:pic>
      <p:pic>
        <p:nvPicPr>
          <p:cNvPr id="23" name="shape2" descr="A green circle with a white circle in the middle  Description automatically generated"/>
          <p:cNvPicPr>
            <a:picLocks noChangeAspect="1"/>
          </p:cNvPicPr>
          <p:nvPr userDrawn="1"/>
        </p:nvPicPr>
        <p:blipFill>
          <a:blip r:embed="rId5"/>
          <a:stretch>
            <a:fillRect/>
          </a:stretch>
        </p:blipFill>
        <p:spPr>
          <a:xfrm>
            <a:off x="6247036" y="2592184"/>
            <a:ext cx="1386840" cy="1386840"/>
          </a:xfrm>
          <a:prstGeom prst="rect">
            <a:avLst/>
          </a:prstGeom>
        </p:spPr>
      </p:pic>
      <p:pic>
        <p:nvPicPr>
          <p:cNvPr id="20" name="tray"/>
          <p:cNvPicPr>
            <a:picLocks noChangeAspect="1"/>
          </p:cNvPicPr>
          <p:nvPr userDrawn="1"/>
        </p:nvPicPr>
        <p:blipFill>
          <a:blip r:embed="rId6"/>
          <a:srcRect/>
          <a:stretch>
            <a:fillRect/>
          </a:stretch>
        </p:blipFill>
        <p:spPr>
          <a:xfrm>
            <a:off x="4" y="-3991"/>
            <a:ext cx="12191992" cy="1308408"/>
          </a:xfrm>
          <a:prstGeom prst="rect">
            <a:avLst/>
          </a:prstGeom>
        </p:spPr>
      </p:pic>
      <p:sp>
        <p:nvSpPr>
          <p:cNvPr id="9" name="body1"/>
          <p:cNvSpPr>
            <a:spLocks noGrp="1"/>
          </p:cNvSpPr>
          <p:nvPr>
            <p:ph sz="quarter" idx="10"/>
          </p:nvPr>
        </p:nvSpPr>
        <p:spPr>
          <a:xfrm>
            <a:off x="898360" y="2362922"/>
            <a:ext cx="3465094" cy="1315506"/>
          </a:xfrm>
          <a:prstGeom prst="rect">
            <a:avLst/>
          </a:prstGeom>
          <a:noFill/>
          <a:ln>
            <a:noFill/>
          </a:ln>
        </p:spPr>
        <p:txBody>
          <a:bodyPr lIns="216000" tIns="144000" bIns="72000"/>
          <a:lstStyle>
            <a:lvl1pPr marL="0" indent="0" algn="r"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r"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3" name="body2"/>
          <p:cNvSpPr>
            <a:spLocks noGrp="1"/>
          </p:cNvSpPr>
          <p:nvPr>
            <p:ph sz="quarter" idx="24"/>
          </p:nvPr>
        </p:nvSpPr>
        <p:spPr>
          <a:xfrm>
            <a:off x="7689736" y="2349781"/>
            <a:ext cx="3583858"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4"/>
          <p:cNvSpPr>
            <a:spLocks noGrp="1"/>
          </p:cNvSpPr>
          <p:nvPr>
            <p:ph sz="quarter" idx="25"/>
          </p:nvPr>
        </p:nvSpPr>
        <p:spPr>
          <a:xfrm>
            <a:off x="7727812" y="4348535"/>
            <a:ext cx="3583858" cy="1241053"/>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4" name="body3"/>
          <p:cNvSpPr>
            <a:spLocks noGrp="1"/>
          </p:cNvSpPr>
          <p:nvPr>
            <p:ph sz="quarter" idx="26"/>
          </p:nvPr>
        </p:nvSpPr>
        <p:spPr>
          <a:xfrm>
            <a:off x="915634" y="4348141"/>
            <a:ext cx="3465094" cy="1241447"/>
          </a:xfrm>
          <a:prstGeom prst="rect">
            <a:avLst/>
          </a:prstGeom>
          <a:noFill/>
          <a:ln>
            <a:noFill/>
          </a:ln>
        </p:spPr>
        <p:txBody>
          <a:bodyPr lIns="216000" tIns="144000" bIns="72000"/>
          <a:lstStyle>
            <a:lvl1pPr marL="0" indent="0" algn="r"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r"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5" name="number1"/>
          <p:cNvSpPr>
            <a:spLocks noGrp="1"/>
          </p:cNvSpPr>
          <p:nvPr>
            <p:ph sz="quarter" idx="14"/>
          </p:nvPr>
        </p:nvSpPr>
        <p:spPr>
          <a:xfrm>
            <a:off x="4636866" y="3011588"/>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6" name="number2"/>
          <p:cNvSpPr>
            <a:spLocks noGrp="1"/>
          </p:cNvSpPr>
          <p:nvPr>
            <p:ph sz="quarter" idx="27"/>
          </p:nvPr>
        </p:nvSpPr>
        <p:spPr>
          <a:xfrm>
            <a:off x="6266034" y="3007140"/>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1" name="number3"/>
          <p:cNvSpPr>
            <a:spLocks noGrp="1"/>
          </p:cNvSpPr>
          <p:nvPr>
            <p:ph sz="quarter" idx="28"/>
          </p:nvPr>
        </p:nvSpPr>
        <p:spPr>
          <a:xfrm>
            <a:off x="4678830" y="4668741"/>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number4"/>
          <p:cNvSpPr>
            <a:spLocks noGrp="1"/>
          </p:cNvSpPr>
          <p:nvPr>
            <p:ph sz="quarter" idx="29"/>
          </p:nvPr>
        </p:nvSpPr>
        <p:spPr>
          <a:xfrm>
            <a:off x="6266034" y="4671410"/>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2" name="header"/>
          <p:cNvSpPr>
            <a:spLocks noGrp="1"/>
          </p:cNvSpPr>
          <p:nvPr>
            <p:ph type="title"/>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lang="en-US" sz="3400" b="1" kern="1200" dirty="0">
                <a:solidFill>
                  <a:schemeClr val="tx1"/>
                </a:solidFill>
                <a:latin typeface="Poppins SemiBold" panose="02000000000000000000" charset="0"/>
                <a:ea typeface="+mj-ea"/>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9" name="body1"/>
          <p:cNvSpPr>
            <a:spLocks noGrp="1"/>
          </p:cNvSpPr>
          <p:nvPr>
            <p:ph sz="quarter" idx="10"/>
          </p:nvPr>
        </p:nvSpPr>
        <p:spPr>
          <a:xfrm>
            <a:off x="8869488" y="3106988"/>
            <a:ext cx="3136348" cy="1146150"/>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8869487" y="2227580"/>
            <a:ext cx="3136349" cy="575945"/>
          </a:xfrm>
          <a:prstGeom prst="rect">
            <a:avLst/>
          </a:prstGeom>
        </p:spPr>
        <p:txBody>
          <a:bodyPr/>
          <a:lstStyle>
            <a:lvl1pPr>
              <a:defRPr sz="2000" b="0">
                <a:latin typeface="Poppins Medium" panose="02000000000000000000" charset="0"/>
                <a:cs typeface="Poppins Medium" panose="02000000000000000000" charset="0"/>
              </a:defRPr>
            </a:lvl1pPr>
          </a:lstStyle>
          <a:p>
            <a:r>
              <a:rPr lang="en-US" dirty="0"/>
              <a:t>Click to edit Master title style</a:t>
            </a:r>
          </a:p>
        </p:txBody>
      </p:sp>
      <p:sp>
        <p:nvSpPr>
          <p:cNvPr id="5" name="body2"/>
          <p:cNvSpPr>
            <a:spLocks noGrp="1"/>
          </p:cNvSpPr>
          <p:nvPr>
            <p:ph sz="quarter" idx="11"/>
          </p:nvPr>
        </p:nvSpPr>
        <p:spPr>
          <a:xfrm>
            <a:off x="8857614" y="4425150"/>
            <a:ext cx="3136348" cy="1704290"/>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4" name="tray" descr="建筑的摆设布局  中度可信度描述已自动生成"/>
          <p:cNvPicPr>
            <a:picLocks noChangeAspect="1"/>
          </p:cNvPicPr>
          <p:nvPr userDrawn="1"/>
        </p:nvPicPr>
        <p:blipFill rotWithShape="1">
          <a:blip r:embed="rId2" cstate="screen"/>
          <a:srcRect r="-1"/>
          <a:stretch>
            <a:fillRect/>
          </a:stretch>
        </p:blipFill>
        <p:spPr>
          <a:xfrm>
            <a:off x="333554" y="358776"/>
            <a:ext cx="8153221" cy="6140448"/>
          </a:xfrm>
          <a:prstGeom prst="roundRect">
            <a:avLst>
              <a:gd name="adj" fmla="val 5599"/>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2" name="shape2"/>
          <p:cNvPicPr>
            <a:picLocks noChangeAspect="1"/>
          </p:cNvPicPr>
          <p:nvPr userDrawn="1"/>
        </p:nvPicPr>
        <p:blipFill>
          <a:blip r:embed="rId2" cstate="screen"/>
          <a:srcRect/>
          <a:stretch>
            <a:fillRect/>
          </a:stretch>
        </p:blipFill>
        <p:spPr>
          <a:xfrm>
            <a:off x="5566438" y="4679946"/>
            <a:ext cx="5346755" cy="1323062"/>
          </a:xfrm>
          <a:prstGeom prst="rect">
            <a:avLst/>
          </a:prstGeom>
        </p:spPr>
      </p:pic>
      <p:pic>
        <p:nvPicPr>
          <p:cNvPr id="10" name="tray"/>
          <p:cNvPicPr>
            <a:picLocks noChangeAspect="1"/>
          </p:cNvPicPr>
          <p:nvPr userDrawn="1"/>
        </p:nvPicPr>
        <p:blipFill>
          <a:blip r:embed="rId3" cstate="screen"/>
          <a:srcRect/>
          <a:stretch>
            <a:fillRect/>
          </a:stretch>
        </p:blipFill>
        <p:spPr>
          <a:xfrm>
            <a:off x="0" y="2065"/>
            <a:ext cx="4274185" cy="6853870"/>
          </a:xfrm>
          <a:prstGeom prst="rect">
            <a:avLst/>
          </a:prstGeom>
        </p:spPr>
      </p:pic>
      <p:pic>
        <p:nvPicPr>
          <p:cNvPr id="7" name="shape1"/>
          <p:cNvPicPr>
            <a:picLocks noChangeAspect="1"/>
          </p:cNvPicPr>
          <p:nvPr userDrawn="1"/>
        </p:nvPicPr>
        <p:blipFill>
          <a:blip r:embed="rId2" cstate="screen"/>
          <a:srcRect/>
          <a:stretch>
            <a:fillRect/>
          </a:stretch>
        </p:blipFill>
        <p:spPr>
          <a:xfrm>
            <a:off x="5566438" y="1513836"/>
            <a:ext cx="5346755" cy="1323062"/>
          </a:xfrm>
          <a:prstGeom prst="rect">
            <a:avLst/>
          </a:prstGeom>
        </p:spPr>
      </p:pic>
      <p:pic>
        <p:nvPicPr>
          <p:cNvPr id="8" name="shape2"/>
          <p:cNvPicPr>
            <a:picLocks noChangeAspect="1"/>
          </p:cNvPicPr>
          <p:nvPr userDrawn="1"/>
        </p:nvPicPr>
        <p:blipFill>
          <a:blip r:embed="rId2" cstate="screen"/>
          <a:srcRect/>
          <a:stretch>
            <a:fillRect/>
          </a:stretch>
        </p:blipFill>
        <p:spPr>
          <a:xfrm>
            <a:off x="5566438" y="3094986"/>
            <a:ext cx="5346755" cy="1323062"/>
          </a:xfrm>
          <a:prstGeom prst="rect">
            <a:avLst/>
          </a:prstGeom>
        </p:spPr>
      </p:pic>
      <p:sp>
        <p:nvSpPr>
          <p:cNvPr id="9" name="body1"/>
          <p:cNvSpPr>
            <a:spLocks noGrp="1"/>
          </p:cNvSpPr>
          <p:nvPr>
            <p:ph sz="quarter" idx="10"/>
          </p:nvPr>
        </p:nvSpPr>
        <p:spPr>
          <a:xfrm>
            <a:off x="5566438"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66438"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3850"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2" name="shape2"/>
          <p:cNvPicPr>
            <a:picLocks noChangeAspect="1"/>
          </p:cNvPicPr>
          <p:nvPr userDrawn="1"/>
        </p:nvPicPr>
        <p:blipFill>
          <a:blip r:embed="rId2" cstate="screen"/>
          <a:srcRect/>
          <a:stretch>
            <a:fillRect/>
          </a:stretch>
        </p:blipFill>
        <p:spPr>
          <a:xfrm>
            <a:off x="5566438" y="4679946"/>
            <a:ext cx="5346755" cy="1323062"/>
          </a:xfrm>
          <a:prstGeom prst="rect">
            <a:avLst/>
          </a:prstGeom>
        </p:spPr>
      </p:pic>
      <p:pic>
        <p:nvPicPr>
          <p:cNvPr id="10" name="tray"/>
          <p:cNvPicPr>
            <a:picLocks noChangeAspect="1"/>
          </p:cNvPicPr>
          <p:nvPr userDrawn="1"/>
        </p:nvPicPr>
        <p:blipFill>
          <a:blip r:embed="rId3" cstate="screen"/>
          <a:srcRect/>
          <a:stretch>
            <a:fillRect/>
          </a:stretch>
        </p:blipFill>
        <p:spPr>
          <a:xfrm>
            <a:off x="0" y="2065"/>
            <a:ext cx="4274185" cy="6853870"/>
          </a:xfrm>
          <a:prstGeom prst="rect">
            <a:avLst/>
          </a:prstGeom>
        </p:spPr>
      </p:pic>
      <p:pic>
        <p:nvPicPr>
          <p:cNvPr id="7" name="shape1"/>
          <p:cNvPicPr>
            <a:picLocks noChangeAspect="1"/>
          </p:cNvPicPr>
          <p:nvPr userDrawn="1"/>
        </p:nvPicPr>
        <p:blipFill>
          <a:blip r:embed="rId2" cstate="screen"/>
          <a:srcRect/>
          <a:stretch>
            <a:fillRect/>
          </a:stretch>
        </p:blipFill>
        <p:spPr>
          <a:xfrm>
            <a:off x="5566438" y="1513836"/>
            <a:ext cx="5346755" cy="1323062"/>
          </a:xfrm>
          <a:prstGeom prst="rect">
            <a:avLst/>
          </a:prstGeom>
        </p:spPr>
      </p:pic>
      <p:pic>
        <p:nvPicPr>
          <p:cNvPr id="8" name="shape2"/>
          <p:cNvPicPr>
            <a:picLocks noChangeAspect="1"/>
          </p:cNvPicPr>
          <p:nvPr userDrawn="1"/>
        </p:nvPicPr>
        <p:blipFill>
          <a:blip r:embed="rId2" cstate="screen"/>
          <a:srcRect/>
          <a:stretch>
            <a:fillRect/>
          </a:stretch>
        </p:blipFill>
        <p:spPr>
          <a:xfrm>
            <a:off x="5566438" y="3094986"/>
            <a:ext cx="5346755" cy="1323062"/>
          </a:xfrm>
          <a:prstGeom prst="rect">
            <a:avLst/>
          </a:prstGeom>
        </p:spPr>
      </p:pic>
      <p:sp>
        <p:nvSpPr>
          <p:cNvPr id="9" name="body1"/>
          <p:cNvSpPr>
            <a:spLocks noGrp="1"/>
          </p:cNvSpPr>
          <p:nvPr>
            <p:ph sz="quarter" idx="10"/>
          </p:nvPr>
        </p:nvSpPr>
        <p:spPr>
          <a:xfrm>
            <a:off x="5566438"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66438"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3850"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list-img">
    <p:spTree>
      <p:nvGrpSpPr>
        <p:cNvPr id="1" name=""/>
        <p:cNvGrpSpPr/>
        <p:nvPr/>
      </p:nvGrpSpPr>
      <p:grpSpPr>
        <a:xfrm>
          <a:off x="0" y="0"/>
          <a:ext cx="0" cy="0"/>
          <a:chOff x="0" y="0"/>
          <a:chExt cx="0" cy="0"/>
        </a:xfrm>
      </p:grpSpPr>
      <p:pic>
        <p:nvPicPr>
          <p:cNvPr id="2" name="shape2"/>
          <p:cNvPicPr>
            <a:picLocks noChangeAspect="1"/>
          </p:cNvPicPr>
          <p:nvPr userDrawn="1"/>
        </p:nvPicPr>
        <p:blipFill>
          <a:blip r:embed="rId2" cstate="screen"/>
          <a:srcRect/>
          <a:stretch>
            <a:fillRect/>
          </a:stretch>
        </p:blipFill>
        <p:spPr>
          <a:xfrm>
            <a:off x="5566438" y="4679946"/>
            <a:ext cx="5346755" cy="1323062"/>
          </a:xfrm>
          <a:prstGeom prst="rect">
            <a:avLst/>
          </a:prstGeom>
        </p:spPr>
      </p:pic>
      <p:pic>
        <p:nvPicPr>
          <p:cNvPr id="7" name="shape1"/>
          <p:cNvPicPr>
            <a:picLocks noChangeAspect="1"/>
          </p:cNvPicPr>
          <p:nvPr userDrawn="1"/>
        </p:nvPicPr>
        <p:blipFill>
          <a:blip r:embed="rId2" cstate="screen"/>
          <a:srcRect/>
          <a:stretch>
            <a:fillRect/>
          </a:stretch>
        </p:blipFill>
        <p:spPr>
          <a:xfrm>
            <a:off x="5566438" y="1513836"/>
            <a:ext cx="5346755" cy="1323062"/>
          </a:xfrm>
          <a:prstGeom prst="rect">
            <a:avLst/>
          </a:prstGeom>
        </p:spPr>
      </p:pic>
      <p:pic>
        <p:nvPicPr>
          <p:cNvPr id="8" name="shape2"/>
          <p:cNvPicPr>
            <a:picLocks noChangeAspect="1"/>
          </p:cNvPicPr>
          <p:nvPr userDrawn="1"/>
        </p:nvPicPr>
        <p:blipFill>
          <a:blip r:embed="rId2" cstate="screen"/>
          <a:srcRect/>
          <a:stretch>
            <a:fillRect/>
          </a:stretch>
        </p:blipFill>
        <p:spPr>
          <a:xfrm>
            <a:off x="5566438" y="3094986"/>
            <a:ext cx="5346755" cy="1323062"/>
          </a:xfrm>
          <a:prstGeom prst="rect">
            <a:avLst/>
          </a:prstGeom>
        </p:spPr>
      </p:pic>
      <p:sp>
        <p:nvSpPr>
          <p:cNvPr id="9" name="body1"/>
          <p:cNvSpPr>
            <a:spLocks noGrp="1"/>
          </p:cNvSpPr>
          <p:nvPr>
            <p:ph sz="quarter" idx="10"/>
          </p:nvPr>
        </p:nvSpPr>
        <p:spPr>
          <a:xfrm>
            <a:off x="5566438"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66438"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3850"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4" name="tray" descr="/Users/skinnyfish/Desktop/位图.jpg位图"/>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6" name="body1"/>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7" name="tray" descr="/Users/skinnyfish/Downloads/themes/green/content.pngcontent"/>
          <p:cNvPicPr>
            <a:picLocks noChangeAspect="1"/>
          </p:cNvPicPr>
          <p:nvPr userDrawn="1"/>
        </p:nvPicPr>
        <p:blipFill>
          <a:blip r:embed="rId2" cstate="screen"/>
          <a:srcRect t="2779" b="2779"/>
          <a:stretch>
            <a:fillRect/>
          </a:stretch>
        </p:blipFill>
        <p:spPr>
          <a:xfrm>
            <a:off x="-10048" y="-10049"/>
            <a:ext cx="4295746" cy="6891093"/>
          </a:xfrm>
          <a:prstGeom prst="rect">
            <a:avLst/>
          </a:prstGeom>
        </p:spPr>
      </p:pic>
      <p:sp>
        <p:nvSpPr>
          <p:cNvPr id="9" name="body"/>
          <p:cNvSpPr>
            <a:spLocks noGrp="1"/>
          </p:cNvSpPr>
          <p:nvPr>
            <p:ph sz="quarter" idx="10"/>
          </p:nvPr>
        </p:nvSpPr>
        <p:spPr>
          <a:xfrm>
            <a:off x="5735999" y="1942140"/>
            <a:ext cx="6120000" cy="4641215"/>
          </a:xfrm>
          <a:prstGeom prst="rect">
            <a:avLst/>
          </a:prstGeom>
        </p:spPr>
        <p:txBody>
          <a:bodyPr/>
          <a:lstStyle>
            <a:lvl1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1pPr>
            <a:lvl2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5627999" y="1146515"/>
            <a:ext cx="6159600" cy="583200"/>
          </a:xfrm>
          <a:prstGeom prst="rect">
            <a:avLst/>
          </a:prstGeom>
        </p:spPr>
        <p:txBody>
          <a:bodyPr/>
          <a:lstStyle>
            <a:lvl1pPr>
              <a:defRPr sz="3200" b="0">
                <a:latin typeface="Poppins Medium" panose="02000000000000000000" charset="0"/>
                <a:cs typeface="Poppins Medium" panose="02000000000000000000" charset="0"/>
              </a:defRPr>
            </a:lvl1pPr>
          </a:lstStyle>
          <a:p>
            <a:r>
              <a:rPr lang="en-US"/>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3" name="tray" descr="/Users/skinnyfish/Desktop/位图.jpg位图"/>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5" name="body"/>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3" name="tray" descr="/Users/skinnyfish/Desktop/位图.jpg位图"/>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5" name="body1"/>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3" name="tray" descr="/Users/skinnyfish/Downloads/themes/green/content.pngcontent"/>
          <p:cNvPicPr>
            <a:picLocks noChangeAspect="1"/>
          </p:cNvPicPr>
          <p:nvPr userDrawn="1"/>
        </p:nvPicPr>
        <p:blipFill>
          <a:blip r:embed="rId2" cstate="screen"/>
          <a:srcRect t="2779" b="2779"/>
          <a:stretch>
            <a:fillRect/>
          </a:stretch>
        </p:blipFill>
        <p:spPr>
          <a:xfrm>
            <a:off x="7906302" y="-1"/>
            <a:ext cx="4295746" cy="6891093"/>
          </a:xfrm>
          <a:prstGeom prst="rect">
            <a:avLst/>
          </a:prstGeom>
        </p:spPr>
      </p:pic>
      <p:sp>
        <p:nvSpPr>
          <p:cNvPr id="5" name="body"/>
          <p:cNvSpPr>
            <a:spLocks noGrp="1"/>
          </p:cNvSpPr>
          <p:nvPr>
            <p:ph sz="quarter" idx="10"/>
          </p:nvPr>
        </p:nvSpPr>
        <p:spPr>
          <a:xfrm>
            <a:off x="3024000" y="1008000"/>
            <a:ext cx="4651200" cy="5436000"/>
          </a:xfrm>
          <a:prstGeom prst="rect">
            <a:avLst/>
          </a:prstGeom>
        </p:spPr>
        <p:txBody>
          <a:bodyPr lIns="0" tIns="0"/>
          <a:lstStyle>
            <a:lvl1pPr marL="3429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1pPr>
            <a:lvl2pPr marL="8001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2pPr>
            <a:lvl3pPr marL="12573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3pPr>
            <a:lvl4pPr marL="17145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4pPr>
            <a:lvl5pPr marL="21717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3" name="tray" descr="/Users/skinnyfish/Downloads/themes/green/content.pngcontent"/>
          <p:cNvPicPr>
            <a:picLocks noChangeAspect="1"/>
          </p:cNvPicPr>
          <p:nvPr userDrawn="1"/>
        </p:nvPicPr>
        <p:blipFill>
          <a:blip r:embed="rId2" cstate="screen"/>
          <a:srcRect t="2779" b="2779"/>
          <a:stretch>
            <a:fillRect/>
          </a:stretch>
        </p:blipFill>
        <p:spPr>
          <a:xfrm>
            <a:off x="7906302" y="-1"/>
            <a:ext cx="4295746" cy="6891093"/>
          </a:xfrm>
          <a:prstGeom prst="rect">
            <a:avLst/>
          </a:prstGeom>
        </p:spPr>
      </p:pic>
      <p:sp>
        <p:nvSpPr>
          <p:cNvPr id="2"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r>
              <a:rPr lang="en-US"/>
              <a:t>Click to edit Master title style</a:t>
            </a:r>
          </a:p>
        </p:txBody>
      </p:sp>
      <p:sp>
        <p:nvSpPr>
          <p:cNvPr id="4" name="body1"/>
          <p:cNvSpPr>
            <a:spLocks noGrp="1"/>
          </p:cNvSpPr>
          <p:nvPr>
            <p:ph sz="quarter" idx="10"/>
          </p:nvPr>
        </p:nvSpPr>
        <p:spPr>
          <a:xfrm>
            <a:off x="3024000" y="100800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body2"/>
          <p:cNvSpPr>
            <a:spLocks noGrp="1"/>
          </p:cNvSpPr>
          <p:nvPr>
            <p:ph sz="quarter" idx="11"/>
          </p:nvPr>
        </p:nvSpPr>
        <p:spPr>
          <a:xfrm>
            <a:off x="3024000" y="186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body3"/>
          <p:cNvSpPr>
            <a:spLocks noGrp="1"/>
          </p:cNvSpPr>
          <p:nvPr>
            <p:ph sz="quarter" idx="12"/>
          </p:nvPr>
        </p:nvSpPr>
        <p:spPr>
          <a:xfrm>
            <a:off x="3024000" y="270472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body4"/>
          <p:cNvSpPr>
            <a:spLocks noGrp="1"/>
          </p:cNvSpPr>
          <p:nvPr>
            <p:ph sz="quarter" idx="13"/>
          </p:nvPr>
        </p:nvSpPr>
        <p:spPr>
          <a:xfrm>
            <a:off x="3024000" y="355816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body5"/>
          <p:cNvSpPr>
            <a:spLocks noGrp="1"/>
          </p:cNvSpPr>
          <p:nvPr>
            <p:ph sz="quarter" idx="14"/>
          </p:nvPr>
        </p:nvSpPr>
        <p:spPr>
          <a:xfrm>
            <a:off x="3024000" y="440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ody6"/>
          <p:cNvSpPr>
            <a:spLocks noGrp="1"/>
          </p:cNvSpPr>
          <p:nvPr>
            <p:ph sz="quarter" idx="15"/>
          </p:nvPr>
        </p:nvSpPr>
        <p:spPr>
          <a:xfrm>
            <a:off x="3024000" y="525488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3" name="tray" descr="/Users/ryesun/Downloads/green-cover.pnggreen-cover"/>
          <p:cNvPicPr>
            <a:picLocks noChangeAspect="1"/>
          </p:cNvPicPr>
          <p:nvPr userDrawn="1"/>
        </p:nvPicPr>
        <p:blipFill>
          <a:blip r:embed="rId2" cstate="screen"/>
          <a:srcRect t="74" b="74"/>
          <a:stretch>
            <a:fillRect/>
          </a:stretch>
        </p:blipFill>
        <p:spPr>
          <a:xfrm>
            <a:off x="-18857" y="-16200"/>
            <a:ext cx="12229714" cy="6890400"/>
          </a:xfrm>
          <a:prstGeom prst="rect">
            <a:avLst/>
          </a:prstGeom>
        </p:spPr>
      </p:pic>
      <p:sp>
        <p:nvSpPr>
          <p:cNvPr id="5" name="body"/>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3" name="tray" descr="/Users/ryesun/Downloads/green-cover.pnggreen-cover"/>
          <p:cNvPicPr>
            <a:picLocks noChangeAspect="1"/>
          </p:cNvPicPr>
          <p:nvPr userDrawn="1"/>
        </p:nvPicPr>
        <p:blipFill>
          <a:blip r:embed="rId2" cstate="screen"/>
          <a:srcRect t="74" b="74"/>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5" name="body"/>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sp>
        <p:nvSpPr>
          <p:cNvPr id="5" name="body"/>
          <p:cNvSpPr>
            <a:spLocks noGrp="1"/>
          </p:cNvSpPr>
          <p:nvPr>
            <p:ph sz="quarter" idx="10"/>
          </p:nvPr>
        </p:nvSpPr>
        <p:spPr>
          <a:xfrm>
            <a:off x="814740" y="2122180"/>
            <a:ext cx="10800000" cy="4136400"/>
          </a:xfrm>
          <a:prstGeom prst="rect">
            <a:avLst/>
          </a:prstGeom>
        </p:spPr>
        <p:txBody>
          <a:bodyPr/>
          <a:lstStyle>
            <a:lvl1pPr>
              <a:lnSpc>
                <a:spcPct val="100000"/>
              </a:lnSpc>
              <a:defRPr sz="2200">
                <a:solidFill>
                  <a:schemeClr val="tx1"/>
                </a:solidFill>
                <a:latin typeface="Poppins Light" panose="02000000000000000000" charset="0"/>
                <a:cs typeface="Poppins Light" panose="02000000000000000000" charset="0"/>
              </a:defRPr>
            </a:lvl1pPr>
            <a:lvl2pPr>
              <a:lnSpc>
                <a:spcPct val="100000"/>
              </a:lnSpc>
              <a:defRPr sz="2200">
                <a:solidFill>
                  <a:schemeClr val="tx1"/>
                </a:solidFill>
                <a:latin typeface="Poppins Light" panose="02000000000000000000" charset="0"/>
                <a:cs typeface="Poppins Light" panose="02000000000000000000" charset="0"/>
              </a:defRPr>
            </a:lvl2pPr>
            <a:lvl3pPr>
              <a:lnSpc>
                <a:spcPct val="100000"/>
              </a:lnSpc>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tray"/>
          <p:cNvPicPr>
            <a:picLocks noChangeAspect="1"/>
          </p:cNvPicPr>
          <p:nvPr userDrawn="1"/>
        </p:nvPicPr>
        <p:blipFill>
          <a:blip r:embed="rId2"/>
          <a:srcRect/>
          <a:stretch>
            <a:fillRect/>
          </a:stretch>
        </p:blipFill>
        <p:spPr>
          <a:xfrm>
            <a:off x="4" y="-3991"/>
            <a:ext cx="12191992" cy="1308408"/>
          </a:xfrm>
          <a:prstGeom prst="rect">
            <a:avLst/>
          </a:prstGeom>
        </p:spPr>
      </p:pic>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16" name="shape3"/>
          <p:cNvPicPr>
            <a:picLocks noChangeAspect="1"/>
          </p:cNvPicPr>
          <p:nvPr userDrawn="1"/>
        </p:nvPicPr>
        <p:blipFill>
          <a:blip r:embed="rId2" cstate="screen"/>
          <a:srcRect/>
          <a:stretch>
            <a:fillRect/>
          </a:stretch>
        </p:blipFill>
        <p:spPr>
          <a:xfrm>
            <a:off x="8115111" y="1965229"/>
            <a:ext cx="3128316" cy="3873153"/>
          </a:xfrm>
          <a:prstGeom prst="rect">
            <a:avLst/>
          </a:prstGeom>
        </p:spPr>
      </p:pic>
      <p:pic>
        <p:nvPicPr>
          <p:cNvPr id="11" name="shape2"/>
          <p:cNvPicPr>
            <a:picLocks noChangeAspect="1"/>
          </p:cNvPicPr>
          <p:nvPr userDrawn="1"/>
        </p:nvPicPr>
        <p:blipFill>
          <a:blip r:embed="rId3" cstate="screen"/>
          <a:srcRect/>
          <a:stretch>
            <a:fillRect/>
          </a:stretch>
        </p:blipFill>
        <p:spPr>
          <a:xfrm>
            <a:off x="4488292" y="1989662"/>
            <a:ext cx="3114391" cy="3870744"/>
          </a:xfrm>
          <a:prstGeom prst="rect">
            <a:avLst/>
          </a:prstGeom>
        </p:spPr>
      </p:pic>
      <p:pic>
        <p:nvPicPr>
          <p:cNvPr id="5" name="shape1"/>
          <p:cNvPicPr>
            <a:picLocks noChangeAspect="1"/>
          </p:cNvPicPr>
          <p:nvPr userDrawn="1"/>
        </p:nvPicPr>
        <p:blipFill>
          <a:blip r:embed="rId4" cstate="screen"/>
          <a:srcRect/>
          <a:stretch>
            <a:fillRect/>
          </a:stretch>
        </p:blipFill>
        <p:spPr>
          <a:xfrm>
            <a:off x="918297" y="1981689"/>
            <a:ext cx="3119716" cy="3862505"/>
          </a:xfrm>
          <a:prstGeom prst="rect">
            <a:avLst/>
          </a:prstGeom>
        </p:spPr>
      </p:pic>
      <p:sp>
        <p:nvSpPr>
          <p:cNvPr id="13" name="body1"/>
          <p:cNvSpPr>
            <a:spLocks noGrp="1"/>
          </p:cNvSpPr>
          <p:nvPr>
            <p:ph sz="quarter" idx="10"/>
          </p:nvPr>
        </p:nvSpPr>
        <p:spPr>
          <a:xfrm>
            <a:off x="918297"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7" name="number1"/>
          <p:cNvSpPr>
            <a:spLocks noGrp="1"/>
          </p:cNvSpPr>
          <p:nvPr>
            <p:ph sz="quarter" idx="14"/>
          </p:nvPr>
        </p:nvSpPr>
        <p:spPr>
          <a:xfrm>
            <a:off x="1030687" y="264039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9" name="body3"/>
          <p:cNvSpPr>
            <a:spLocks noGrp="1"/>
          </p:cNvSpPr>
          <p:nvPr>
            <p:ph sz="quarter" idx="17"/>
          </p:nvPr>
        </p:nvSpPr>
        <p:spPr>
          <a:xfrm>
            <a:off x="8115110" y="1989662"/>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0" name="number3"/>
          <p:cNvSpPr>
            <a:spLocks noGrp="1"/>
          </p:cNvSpPr>
          <p:nvPr>
            <p:ph sz="quarter" idx="18"/>
          </p:nvPr>
        </p:nvSpPr>
        <p:spPr>
          <a:xfrm>
            <a:off x="8183480" y="26314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body2"/>
          <p:cNvSpPr>
            <a:spLocks noGrp="1"/>
          </p:cNvSpPr>
          <p:nvPr>
            <p:ph sz="quarter" idx="19"/>
          </p:nvPr>
        </p:nvSpPr>
        <p:spPr>
          <a:xfrm>
            <a:off x="4484299"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4573167" y="264039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pic>
        <p:nvPicPr>
          <p:cNvPr id="8" name="tray"/>
          <p:cNvPicPr>
            <a:picLocks noChangeAspect="1"/>
          </p:cNvPicPr>
          <p:nvPr userDrawn="1"/>
        </p:nvPicPr>
        <p:blipFill>
          <a:blip r:embed="rId5"/>
          <a:srcRect/>
          <a:stretch>
            <a:fillRect/>
          </a:stretch>
        </p:blipFill>
        <p:spPr>
          <a:xfrm>
            <a:off x="4" y="-3991"/>
            <a:ext cx="12191992" cy="1308408"/>
          </a:xfrm>
          <a:prstGeom prst="rect">
            <a:avLst/>
          </a:prstGeom>
        </p:spPr>
      </p:pic>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B8F3A2-D01B-B563-1BDB-5553F1A2C519}"/>
              </a:ext>
            </a:extLst>
          </p:cNvPr>
          <p:cNvPicPr>
            <a:picLocks noChangeAspect="1"/>
          </p:cNvPicPr>
          <p:nvPr/>
        </p:nvPicPr>
        <p:blipFill rotWithShape="1">
          <a:blip r:embed="rId2">
            <a:alphaModFix amt="40000"/>
          </a:blip>
          <a:srcRect/>
          <a:stretch/>
        </p:blipFill>
        <p:spPr>
          <a:xfrm>
            <a:off x="20" y="10"/>
            <a:ext cx="12191981" cy="6857990"/>
          </a:xfrm>
          <a:prstGeom prst="rect">
            <a:avLst/>
          </a:prstGeom>
        </p:spPr>
      </p:pic>
      <p:sp>
        <p:nvSpPr>
          <p:cNvPr id="4" name="header"/>
          <p:cNvSpPr>
            <a:spLocks noGrp="1"/>
          </p:cNvSpPr>
          <p:nvPr>
            <p:ph type="title"/>
          </p:nvPr>
        </p:nvSpPr>
        <p:spPr>
          <a:xfrm>
            <a:off x="838343" y="365125"/>
            <a:ext cx="10515600" cy="1325563"/>
          </a:xfrm>
          <a:prstGeom prst="rect">
            <a:avLst/>
          </a:prstGeom>
        </p:spPr>
        <p:txBody>
          <a:bodyPr vert="horz" lIns="91440" tIns="45720" rIns="91440" bIns="45720" rtlCol="0" anchor="ctr" anchorCtr="0">
            <a:normAutofit/>
          </a:bodyPr>
          <a:lstStyle>
            <a:lvl1pPr algn="l">
              <a:defRPr sz="4800" b="1">
                <a:solidFill>
                  <a:schemeClr val="bg1"/>
                </a:solidFill>
                <a:latin typeface="Poppins SemiBold" panose="02000000000000000000" charset="0"/>
                <a:cs typeface="Poppins SemiBold" panose="02000000000000000000" charset="0"/>
              </a:defRPr>
            </a:lvl1pPr>
          </a:lstStyle>
          <a:p>
            <a:pPr algn="ctr"/>
            <a:r>
              <a:rPr lang="en-US" sz="4400" kern="1200" dirty="0">
                <a:solidFill>
                  <a:srgbClr val="FFFFFF"/>
                </a:solidFill>
                <a:latin typeface="+mn-lt"/>
                <a:ea typeface="+mj-ea"/>
                <a:cs typeface="+mj-cs"/>
              </a:rPr>
              <a:t>Physical Layer Security in Digital    Communications</a:t>
            </a:r>
          </a:p>
        </p:txBody>
      </p:sp>
      <p:sp>
        <p:nvSpPr>
          <p:cNvPr id="6" name="body1"/>
          <p:cNvSpPr>
            <a:spLocks noGrp="1"/>
          </p:cNvSpPr>
          <p:nvPr>
            <p:ph sz="quarter" idx="10"/>
          </p:nvPr>
        </p:nvSpPr>
        <p:spPr>
          <a:xfrm>
            <a:off x="838344" y="2013625"/>
            <a:ext cx="4614759" cy="4163337"/>
          </a:xfrm>
          <a:prstGeom prst="rect">
            <a:avLst/>
          </a:prstGeom>
        </p:spPr>
        <p:txBody>
          <a:bodyPr vert="horz" lIns="91440" tIns="45720" rIns="91440" bIns="45720" rtlCol="0">
            <a:normAutofit/>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indent="-228600">
              <a:buFont typeface="Arial" panose="020B0604020202020204" pitchFamily="34" charset="0"/>
              <a:buChar char="•"/>
            </a:pPr>
            <a:r>
              <a:rPr lang="en-US" sz="2000" dirty="0">
                <a:solidFill>
                  <a:srgbClr val="FFFFFF"/>
                </a:solidFill>
                <a:latin typeface="+mn-lt"/>
                <a:cs typeface="+mn-cs"/>
              </a:rPr>
              <a:t>GROUP-5 Presentation</a:t>
            </a:r>
          </a:p>
          <a:p>
            <a:pPr lvl="1" indent="-228600">
              <a:buFont typeface="Arial" panose="020B0604020202020204" pitchFamily="34" charset="0"/>
              <a:buChar char="•"/>
            </a:pPr>
            <a:endParaRPr lang="en-US" sz="2000" dirty="0">
              <a:solidFill>
                <a:srgbClr val="FFFFFF"/>
              </a:solidFill>
              <a:latin typeface="+mn-lt"/>
              <a:cs typeface="+mn-cs"/>
            </a:endParaRPr>
          </a:p>
          <a:p>
            <a:pPr lvl="2" indent="-228600">
              <a:buFont typeface="Arial" panose="020B0604020202020204" pitchFamily="34" charset="0"/>
              <a:buChar char="•"/>
            </a:pPr>
            <a:endParaRPr lang="en-US" sz="2000" dirty="0">
              <a:solidFill>
                <a:srgbClr val="FFFFFF"/>
              </a:solidFill>
              <a:latin typeface="+mn-lt"/>
              <a:cs typeface="+mn-cs"/>
            </a:endParaRPr>
          </a:p>
          <a:p>
            <a:pPr lvl="3" indent="-228600">
              <a:buFont typeface="Arial" panose="020B0604020202020204" pitchFamily="34" charset="0"/>
              <a:buChar char="•"/>
            </a:pPr>
            <a:endParaRPr lang="en-US" sz="2000" dirty="0">
              <a:solidFill>
                <a:srgbClr val="FFFFFF"/>
              </a:solidFill>
              <a:latin typeface="+mn-lt"/>
              <a:cs typeface="+mn-cs"/>
            </a:endParaRPr>
          </a:p>
          <a:p>
            <a:pPr lvl="4" indent="-228600">
              <a:buFont typeface="Arial" panose="020B0604020202020204" pitchFamily="34" charset="0"/>
              <a:buChar char="•"/>
            </a:pPr>
            <a:endParaRPr lang="en-US" sz="2000" dirty="0">
              <a:solidFill>
                <a:srgbClr val="FFFFFF"/>
              </a:solidFill>
              <a:latin typeface="+mn-lt"/>
              <a:cs typeface="+mn-cs"/>
            </a:endParaRPr>
          </a:p>
        </p:txBody>
      </p:sp>
      <p:pic>
        <p:nvPicPr>
          <p:cNvPr id="2" name="tray"/>
          <p:cNvPicPr>
            <a:picLocks noChangeAspect="1"/>
          </p:cNvPicPr>
          <p:nvPr/>
        </p:nvPicPr>
        <p:blipFill rotWithShape="1">
          <a:blip r:embed="rId3"/>
          <a:srcRect l="1345" r="14259"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2"/>
          <a:stretch>
            <a:fillRect/>
          </a:stretch>
        </p:blipFill>
        <p:spPr>
          <a:xfrm>
            <a:off x="8115111" y="1965229"/>
            <a:ext cx="3128316" cy="3873153"/>
          </a:xfrm>
          <a:prstGeom prst="rect">
            <a:avLst/>
          </a:prstGeom>
        </p:spPr>
      </p:pic>
      <p:pic>
        <p:nvPicPr>
          <p:cNvPr id="3" name="shape2"/>
          <p:cNvPicPr>
            <a:picLocks noChangeAspect="1"/>
          </p:cNvPicPr>
          <p:nvPr/>
        </p:nvPicPr>
        <p:blipFill>
          <a:blip r:embed="rId3"/>
          <a:stretch>
            <a:fillRect/>
          </a:stretch>
        </p:blipFill>
        <p:spPr>
          <a:xfrm>
            <a:off x="4488292" y="1989662"/>
            <a:ext cx="3114391" cy="3870744"/>
          </a:xfrm>
          <a:prstGeom prst="rect">
            <a:avLst/>
          </a:prstGeom>
        </p:spPr>
      </p:pic>
      <p:pic>
        <p:nvPicPr>
          <p:cNvPr id="4" name="shape1"/>
          <p:cNvPicPr>
            <a:picLocks noChangeAspect="1"/>
          </p:cNvPicPr>
          <p:nvPr/>
        </p:nvPicPr>
        <p:blipFill>
          <a:blip r:embed="rId4"/>
          <a:stretch>
            <a:fillRect/>
          </a:stretch>
        </p:blipFill>
        <p:spPr>
          <a:xfrm>
            <a:off x="918297" y="1981689"/>
            <a:ext cx="3119716" cy="3862505"/>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3" name="body1"/>
          <p:cNvSpPr>
            <a:spLocks noGrp="1"/>
          </p:cNvSpPr>
          <p:nvPr>
            <p:ph sz="quarter" idx="10"/>
          </p:nvPr>
        </p:nvSpPr>
        <p:spPr>
          <a:xfrm>
            <a:off x="918297"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Wiretap Channel Coding</a:t>
            </a:r>
          </a:p>
          <a:p>
            <a:pPr lvl="4"/>
            <a:r>
              <a:rPr lang="en-US" dirty="0"/>
              <a:t>Designing codes that ensure a high error rate at the eavesdropper's receiver while allowing the intended receiver to decode the message with low error probability.</a:t>
            </a:r>
          </a:p>
        </p:txBody>
      </p:sp>
      <p:sp>
        <p:nvSpPr>
          <p:cNvPr id="7" name="number1"/>
          <p:cNvSpPr>
            <a:spLocks noGrp="1"/>
          </p:cNvSpPr>
          <p:nvPr>
            <p:ph sz="quarter" idx="14"/>
          </p:nvPr>
        </p:nvSpPr>
        <p:spPr>
          <a:xfrm>
            <a:off x="1030687" y="264420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9662"/>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Polar Codes</a:t>
            </a:r>
          </a:p>
          <a:p>
            <a:pPr lvl="4"/>
            <a:r>
              <a:rPr lang="en-US" dirty="0"/>
              <a:t>Leveraging polar codes to achieve both channel capacity and secrecy capacity, providing a secure and efficient coding strategy for PLS.</a:t>
            </a:r>
          </a:p>
        </p:txBody>
      </p:sp>
      <p:sp>
        <p:nvSpPr>
          <p:cNvPr id="20" name="number3"/>
          <p:cNvSpPr>
            <a:spLocks noGrp="1"/>
          </p:cNvSpPr>
          <p:nvPr>
            <p:ph sz="quarter" idx="18"/>
          </p:nvPr>
        </p:nvSpPr>
        <p:spPr>
          <a:xfrm>
            <a:off x="8206975" y="26441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Low-Density Parity-Check (LDPC) Codes</a:t>
            </a:r>
          </a:p>
          <a:p>
            <a:pPr lvl="4"/>
            <a:r>
              <a:rPr lang="en-US" dirty="0"/>
              <a:t>Implementing LDPC codes that provide both error correction and security by exploiting the asymmetry in channel conditions between the legitimate receiver and the eavesdropper.</a:t>
            </a:r>
          </a:p>
        </p:txBody>
      </p:sp>
      <p:sp>
        <p:nvSpPr>
          <p:cNvPr id="14" name="number2"/>
          <p:cNvSpPr>
            <a:spLocks noGrp="1"/>
          </p:cNvSpPr>
          <p:nvPr>
            <p:ph sz="quarter" idx="20"/>
          </p:nvPr>
        </p:nvSpPr>
        <p:spPr>
          <a:xfrm>
            <a:off x="4573167" y="264420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Channel Coding for Security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Section 3</a:t>
            </a:r>
          </a:p>
          <a:p>
            <a:pPr lvl="1"/>
            <a:endParaRPr lang="en-US"/>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Applications of Physical Layer Security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st-item-img1"/>
          <p:cNvPicPr>
            <a:picLocks noChangeAspect="1"/>
          </p:cNvPicPr>
          <p:nvPr/>
        </p:nvPicPr>
        <p:blipFill>
          <a:blip r:embed="rId2"/>
          <a:stretch>
            <a:fillRect/>
          </a:stretch>
        </p:blipFill>
        <p:spPr>
          <a:xfrm>
            <a:off x="883663" y="1979435"/>
            <a:ext cx="3346542" cy="2484370"/>
          </a:xfrm>
          <a:prstGeom prst="rect">
            <a:avLst/>
          </a:prstGeom>
        </p:spPr>
      </p:pic>
      <p:pic>
        <p:nvPicPr>
          <p:cNvPr id="3" name="list-item-img2"/>
          <p:cNvPicPr>
            <a:picLocks noChangeAspect="1"/>
          </p:cNvPicPr>
          <p:nvPr/>
        </p:nvPicPr>
        <p:blipFill>
          <a:blip r:embed="rId3"/>
          <a:stretch>
            <a:fillRect/>
          </a:stretch>
        </p:blipFill>
        <p:spPr>
          <a:xfrm>
            <a:off x="4486774" y="1979435"/>
            <a:ext cx="3280700" cy="2487600"/>
          </a:xfrm>
          <a:prstGeom prst="rect">
            <a:avLst/>
          </a:prstGeom>
        </p:spPr>
      </p:pic>
      <p:pic>
        <p:nvPicPr>
          <p:cNvPr id="4" name="list-item-img3"/>
          <p:cNvPicPr>
            <a:picLocks noChangeAspect="1"/>
          </p:cNvPicPr>
          <p:nvPr/>
        </p:nvPicPr>
        <p:blipFill>
          <a:blip r:embed="rId4"/>
          <a:stretch>
            <a:fillRect/>
          </a:stretch>
        </p:blipFill>
        <p:spPr>
          <a:xfrm>
            <a:off x="8019783" y="1976561"/>
            <a:ext cx="3288553" cy="2467436"/>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Mobile Networks</a:t>
            </a:r>
          </a:p>
          <a:p>
            <a:pPr lvl="4"/>
            <a:r>
              <a:rPr lang="en-US" dirty="0"/>
              <a:t>Implementing PLS in mobile networks to protect against eavesdropping and unauthorized access, enhancing the security of cellular communications.</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Wi-Fi Security</a:t>
            </a:r>
          </a:p>
          <a:p>
            <a:pPr lvl="4"/>
            <a:r>
              <a:rPr lang="en-US" dirty="0"/>
              <a:t>Leveraging PLS techniques in Wi-Fi networks to secure wireless data transmission against interception and to complement existing security protocols like WPA3.</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Internet of Things (IoT)</a:t>
            </a:r>
          </a:p>
          <a:p>
            <a:pPr lvl="4"/>
            <a:r>
              <a:rPr lang="en-US" dirty="0"/>
              <a:t>Applying PLS to IoT devices and networks to ensure secure data exchange in scenarios where traditional cryptographic methods may be impractical due to resource constraints.</a:t>
            </a:r>
          </a:p>
        </p:txBody>
      </p:sp>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Wireless Communication Networks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2"/>
          <p:cNvPicPr>
            <a:picLocks noChangeAspect="1"/>
          </p:cNvPicPr>
          <p:nvPr/>
        </p:nvPicPr>
        <p:blipFill>
          <a:blip r:embed="rId2"/>
          <a:stretch>
            <a:fillRect/>
          </a:stretch>
        </p:blipFill>
        <p:spPr>
          <a:xfrm>
            <a:off x="5566438" y="4679946"/>
            <a:ext cx="5346755" cy="1323062"/>
          </a:xfrm>
          <a:prstGeom prst="rect">
            <a:avLst/>
          </a:prstGeom>
        </p:spPr>
      </p:pic>
      <p:pic>
        <p:nvPicPr>
          <p:cNvPr id="3" name="tray"/>
          <p:cNvPicPr>
            <a:picLocks noChangeAspect="1"/>
          </p:cNvPicPr>
          <p:nvPr/>
        </p:nvPicPr>
        <p:blipFill>
          <a:blip r:embed="rId3"/>
          <a:stretch>
            <a:fillRect/>
          </a:stretch>
        </p:blipFill>
        <p:spPr>
          <a:xfrm>
            <a:off x="0" y="2065"/>
            <a:ext cx="4274185" cy="6853870"/>
          </a:xfrm>
          <a:prstGeom prst="rect">
            <a:avLst/>
          </a:prstGeom>
        </p:spPr>
      </p:pic>
      <p:pic>
        <p:nvPicPr>
          <p:cNvPr id="4" name="shape1"/>
          <p:cNvPicPr>
            <a:picLocks noChangeAspect="1"/>
          </p:cNvPicPr>
          <p:nvPr/>
        </p:nvPicPr>
        <p:blipFill>
          <a:blip r:embed="rId2"/>
          <a:stretch>
            <a:fillRect/>
          </a:stretch>
        </p:blipFill>
        <p:spPr>
          <a:xfrm>
            <a:off x="5566438" y="1513836"/>
            <a:ext cx="5346755" cy="1323062"/>
          </a:xfrm>
          <a:prstGeom prst="rect">
            <a:avLst/>
          </a:prstGeom>
        </p:spPr>
      </p:pic>
      <p:pic>
        <p:nvPicPr>
          <p:cNvPr id="5" name="shape2"/>
          <p:cNvPicPr>
            <a:picLocks noChangeAspect="1"/>
          </p:cNvPicPr>
          <p:nvPr/>
        </p:nvPicPr>
        <p:blipFill>
          <a:blip r:embed="rId2"/>
          <a:stretch>
            <a:fillRect/>
          </a:stretch>
        </p:blipFill>
        <p:spPr>
          <a:xfrm>
            <a:off x="5566438" y="3094986"/>
            <a:ext cx="5346755" cy="1323062"/>
          </a:xfrm>
          <a:prstGeom prst="rect">
            <a:avLst/>
          </a:prstGeom>
        </p:spPr>
      </p:pic>
      <p:sp>
        <p:nvSpPr>
          <p:cNvPr id="9" name="body1"/>
          <p:cNvSpPr>
            <a:spLocks noGrp="1"/>
          </p:cNvSpPr>
          <p:nvPr>
            <p:ph sz="quarter" idx="10"/>
          </p:nvPr>
        </p:nvSpPr>
        <p:spPr>
          <a:xfrm>
            <a:off x="5566438"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Secure Tactical Communications</a:t>
            </a:r>
          </a:p>
          <a:p>
            <a:pPr lvl="4"/>
            <a:r>
              <a:rPr lang="en-US" dirty="0"/>
              <a:t>Utilizing PLS in military communication systems to ensure secure and reliable information exchange in hostile environments where the risk of interception is high.</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a:t>Defense and Military Communications</a:t>
            </a:r>
          </a:p>
        </p:txBody>
      </p:sp>
      <p:sp>
        <p:nvSpPr>
          <p:cNvPr id="13" name="body2"/>
          <p:cNvSpPr>
            <a:spLocks noGrp="1"/>
          </p:cNvSpPr>
          <p:nvPr>
            <p:ph sz="quarter" idx="24"/>
          </p:nvPr>
        </p:nvSpPr>
        <p:spPr>
          <a:xfrm>
            <a:off x="5566438"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Drone Communication Security</a:t>
            </a:r>
          </a:p>
          <a:p>
            <a:pPr lvl="4"/>
            <a:r>
              <a:rPr lang="en-US" dirty="0"/>
              <a:t>Applying PLS to secure the communication links between drones and control stations, protecting against eavesdropping and hijacking attempts.</a:t>
            </a:r>
          </a:p>
        </p:txBody>
      </p:sp>
      <p:sp>
        <p:nvSpPr>
          <p:cNvPr id="14" name="body3"/>
          <p:cNvSpPr>
            <a:spLocks noGrp="1"/>
          </p:cNvSpPr>
          <p:nvPr>
            <p:ph sz="quarter" idx="25"/>
          </p:nvPr>
        </p:nvSpPr>
        <p:spPr>
          <a:xfrm>
            <a:off x="5573850"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Satellite Communication</a:t>
            </a:r>
          </a:p>
          <a:p>
            <a:pPr lvl="4"/>
            <a:r>
              <a:rPr lang="en-US" dirty="0"/>
              <a:t>Enhancing the security of satellite communication systems through PLS, safeguarding against threats in the vast and exposed space environment.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2"/>
          <a:stretch>
            <a:fillRect/>
          </a:stretch>
        </p:blipFill>
        <p:spPr>
          <a:xfrm>
            <a:off x="8115111" y="1965229"/>
            <a:ext cx="3128316" cy="3873153"/>
          </a:xfrm>
          <a:prstGeom prst="rect">
            <a:avLst/>
          </a:prstGeom>
        </p:spPr>
      </p:pic>
      <p:pic>
        <p:nvPicPr>
          <p:cNvPr id="3" name="shape2"/>
          <p:cNvPicPr>
            <a:picLocks noChangeAspect="1"/>
          </p:cNvPicPr>
          <p:nvPr/>
        </p:nvPicPr>
        <p:blipFill>
          <a:blip r:embed="rId3"/>
          <a:stretch>
            <a:fillRect/>
          </a:stretch>
        </p:blipFill>
        <p:spPr>
          <a:xfrm>
            <a:off x="4488292" y="1989662"/>
            <a:ext cx="3114391" cy="3870744"/>
          </a:xfrm>
          <a:prstGeom prst="rect">
            <a:avLst/>
          </a:prstGeom>
        </p:spPr>
      </p:pic>
      <p:pic>
        <p:nvPicPr>
          <p:cNvPr id="4" name="shape1"/>
          <p:cNvPicPr>
            <a:picLocks noChangeAspect="1"/>
          </p:cNvPicPr>
          <p:nvPr/>
        </p:nvPicPr>
        <p:blipFill>
          <a:blip r:embed="rId4"/>
          <a:stretch>
            <a:fillRect/>
          </a:stretch>
        </p:blipFill>
        <p:spPr>
          <a:xfrm>
            <a:off x="918297" y="1981689"/>
            <a:ext cx="3119716" cy="3862505"/>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3" name="body1"/>
          <p:cNvSpPr>
            <a:spLocks noGrp="1"/>
          </p:cNvSpPr>
          <p:nvPr>
            <p:ph sz="quarter" idx="10"/>
          </p:nvPr>
        </p:nvSpPr>
        <p:spPr>
          <a:xfrm>
            <a:off x="918297"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Smart Grid Security</a:t>
            </a:r>
          </a:p>
          <a:p>
            <a:pPr lvl="4"/>
            <a:r>
              <a:rPr lang="en-US" dirty="0"/>
              <a:t>Implementing PLS in smart grid communication networks to protect against cyber-physical attacks and to ensure the integrity of energy distribution systems.</a:t>
            </a:r>
          </a:p>
        </p:txBody>
      </p:sp>
      <p:sp>
        <p:nvSpPr>
          <p:cNvPr id="7" name="number1"/>
          <p:cNvSpPr>
            <a:spLocks noGrp="1"/>
          </p:cNvSpPr>
          <p:nvPr>
            <p:ph sz="quarter" idx="14"/>
          </p:nvPr>
        </p:nvSpPr>
        <p:spPr>
          <a:xfrm>
            <a:off x="1030687" y="264420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9662"/>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Healthcare Data Transmission</a:t>
            </a:r>
          </a:p>
          <a:p>
            <a:pPr lvl="4"/>
            <a:r>
              <a:rPr lang="en-US" dirty="0"/>
              <a:t>Ensuring the confidentiality and integrity of sensitive healthcare data transmitted over wireless networks by incorporating PLS techniques.</a:t>
            </a:r>
          </a:p>
        </p:txBody>
      </p:sp>
      <p:sp>
        <p:nvSpPr>
          <p:cNvPr id="20" name="number3"/>
          <p:cNvSpPr>
            <a:spLocks noGrp="1"/>
          </p:cNvSpPr>
          <p:nvPr>
            <p:ph sz="quarter" idx="18"/>
          </p:nvPr>
        </p:nvSpPr>
        <p:spPr>
          <a:xfrm>
            <a:off x="8206975" y="26441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Transportation Systems</a:t>
            </a:r>
          </a:p>
          <a:p>
            <a:pPr lvl="4"/>
            <a:r>
              <a:rPr lang="en-US" dirty="0"/>
              <a:t>Applying PLS to secure communication in intelligent transportation systems, including vehicle-to-vehicle (V2V) and vehicle-to-infrastructure (V2I) communications.</a:t>
            </a:r>
          </a:p>
        </p:txBody>
      </p:sp>
      <p:sp>
        <p:nvSpPr>
          <p:cNvPr id="14" name="number2"/>
          <p:cNvSpPr>
            <a:spLocks noGrp="1"/>
          </p:cNvSpPr>
          <p:nvPr>
            <p:ph sz="quarter" idx="20"/>
          </p:nvPr>
        </p:nvSpPr>
        <p:spPr>
          <a:xfrm>
            <a:off x="4573167" y="264420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Critical Infrastructure Protection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Section 4</a:t>
            </a:r>
          </a:p>
          <a:p>
            <a:pPr lvl="1"/>
            <a:endParaRPr lang="en-US"/>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Challenges and Future Directions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st-item-img1"/>
          <p:cNvPicPr>
            <a:picLocks noChangeAspect="1"/>
          </p:cNvPicPr>
          <p:nvPr/>
        </p:nvPicPr>
        <p:blipFill>
          <a:blip r:embed="rId2"/>
          <a:stretch>
            <a:fillRect/>
          </a:stretch>
        </p:blipFill>
        <p:spPr>
          <a:xfrm>
            <a:off x="883663" y="1979435"/>
            <a:ext cx="3346542" cy="2484370"/>
          </a:xfrm>
          <a:prstGeom prst="rect">
            <a:avLst/>
          </a:prstGeom>
        </p:spPr>
      </p:pic>
      <p:pic>
        <p:nvPicPr>
          <p:cNvPr id="3" name="list-item-img2"/>
          <p:cNvPicPr>
            <a:picLocks noChangeAspect="1"/>
          </p:cNvPicPr>
          <p:nvPr/>
        </p:nvPicPr>
        <p:blipFill>
          <a:blip r:embed="rId3"/>
          <a:stretch>
            <a:fillRect/>
          </a:stretch>
        </p:blipFill>
        <p:spPr>
          <a:xfrm>
            <a:off x="4486774" y="1979435"/>
            <a:ext cx="3280700" cy="2487600"/>
          </a:xfrm>
          <a:prstGeom prst="rect">
            <a:avLst/>
          </a:prstGeom>
        </p:spPr>
      </p:pic>
      <p:pic>
        <p:nvPicPr>
          <p:cNvPr id="4" name="list-item-img3"/>
          <p:cNvPicPr>
            <a:picLocks noChangeAspect="1"/>
          </p:cNvPicPr>
          <p:nvPr/>
        </p:nvPicPr>
        <p:blipFill>
          <a:blip r:embed="rId4"/>
          <a:stretch>
            <a:fillRect/>
          </a:stretch>
        </p:blipFill>
        <p:spPr>
          <a:xfrm>
            <a:off x="8019783" y="1976561"/>
            <a:ext cx="3288553" cy="2467436"/>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Scalability Issues</a:t>
            </a:r>
          </a:p>
          <a:p>
            <a:pPr lvl="4"/>
            <a:r>
              <a:rPr lang="en-US" dirty="0"/>
              <a:t>Addressing the challenges of scaling PLS techniques for widespread adoption across various communication systems and environments.</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Complexity and Cost</a:t>
            </a:r>
          </a:p>
          <a:p>
            <a:pPr lvl="4"/>
            <a:r>
              <a:rPr lang="en-US" dirty="0"/>
              <a:t>Balancing the complexity and cost of implementing PLS with the security benefits, making it accessible for a broader range of applications.</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Integration with Existing Systems</a:t>
            </a:r>
          </a:p>
          <a:p>
            <a:pPr lvl="4"/>
            <a:r>
              <a:rPr lang="en-US" dirty="0"/>
              <a:t>Overcoming the hurdles of integrating PLS into existing communication infrastructures without disrupting current operations and services.</a:t>
            </a:r>
          </a:p>
        </p:txBody>
      </p:sp>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Current Limitations of Physical Layer Security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st-item-img1"/>
          <p:cNvPicPr>
            <a:picLocks noChangeAspect="1"/>
          </p:cNvPicPr>
          <p:nvPr/>
        </p:nvPicPr>
        <p:blipFill>
          <a:blip r:embed="rId2"/>
          <a:stretch>
            <a:fillRect/>
          </a:stretch>
        </p:blipFill>
        <p:spPr>
          <a:xfrm>
            <a:off x="883663" y="1979435"/>
            <a:ext cx="3346542" cy="2484370"/>
          </a:xfrm>
          <a:prstGeom prst="rect">
            <a:avLst/>
          </a:prstGeom>
        </p:spPr>
      </p:pic>
      <p:pic>
        <p:nvPicPr>
          <p:cNvPr id="3" name="list-item-img2"/>
          <p:cNvPicPr>
            <a:picLocks noChangeAspect="1"/>
          </p:cNvPicPr>
          <p:nvPr/>
        </p:nvPicPr>
        <p:blipFill>
          <a:blip r:embed="rId3"/>
          <a:stretch>
            <a:fillRect/>
          </a:stretch>
        </p:blipFill>
        <p:spPr>
          <a:xfrm>
            <a:off x="4486774" y="1979435"/>
            <a:ext cx="3280700" cy="2487600"/>
          </a:xfrm>
          <a:prstGeom prst="rect">
            <a:avLst/>
          </a:prstGeom>
        </p:spPr>
      </p:pic>
      <p:pic>
        <p:nvPicPr>
          <p:cNvPr id="4" name="list-item-img3"/>
          <p:cNvPicPr>
            <a:picLocks noChangeAspect="1"/>
          </p:cNvPicPr>
          <p:nvPr/>
        </p:nvPicPr>
        <p:blipFill>
          <a:blip r:embed="rId4"/>
          <a:stretch>
            <a:fillRect/>
          </a:stretch>
        </p:blipFill>
        <p:spPr>
          <a:xfrm>
            <a:off x="8019783" y="1976561"/>
            <a:ext cx="3288553" cy="2467436"/>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Advancements in Coding Techniques</a:t>
            </a:r>
          </a:p>
          <a:p>
            <a:pPr lvl="4"/>
            <a:r>
              <a:rPr lang="en-US" dirty="0"/>
              <a:t>Exploring new coding strategies that enhance the secrecy and reliability of PLS, pushing the boundaries of what is achievable in secure communications.</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Quantum-Resistant Security</a:t>
            </a:r>
          </a:p>
          <a:p>
            <a:pPr lvl="4"/>
            <a:r>
              <a:rPr lang="en-US" dirty="0"/>
              <a:t>Investigating PLS methods that are resistant to quantum computing attacks, ensuring that communication security remains robust in the post-quantum era.</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Machine Learning and PLS</a:t>
            </a:r>
          </a:p>
          <a:p>
            <a:pPr lvl="4"/>
            <a:r>
              <a:rPr lang="en-US" dirty="0"/>
              <a:t>Employing machine learning algorithms to optimize PLS techniques, adapting to dynamic communication environments and threat landscapes.</a:t>
            </a:r>
          </a:p>
        </p:txBody>
      </p:sp>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Research and Development in PLS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Section 5</a:t>
            </a:r>
          </a:p>
          <a:p>
            <a:pPr lvl="1"/>
            <a:endParaRPr lang="en-US"/>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Standardization and Regulation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2"/>
          <a:stretch>
            <a:fillRect/>
          </a:stretch>
        </p:blipFill>
        <p:spPr>
          <a:xfrm>
            <a:off x="8115111" y="1965229"/>
            <a:ext cx="3128316" cy="3873153"/>
          </a:xfrm>
          <a:prstGeom prst="rect">
            <a:avLst/>
          </a:prstGeom>
        </p:spPr>
      </p:pic>
      <p:pic>
        <p:nvPicPr>
          <p:cNvPr id="3" name="shape2"/>
          <p:cNvPicPr>
            <a:picLocks noChangeAspect="1"/>
          </p:cNvPicPr>
          <p:nvPr/>
        </p:nvPicPr>
        <p:blipFill>
          <a:blip r:embed="rId3"/>
          <a:stretch>
            <a:fillRect/>
          </a:stretch>
        </p:blipFill>
        <p:spPr>
          <a:xfrm>
            <a:off x="4488292" y="1989662"/>
            <a:ext cx="3114391" cy="3870744"/>
          </a:xfrm>
          <a:prstGeom prst="rect">
            <a:avLst/>
          </a:prstGeom>
        </p:spPr>
      </p:pic>
      <p:pic>
        <p:nvPicPr>
          <p:cNvPr id="4" name="shape1"/>
          <p:cNvPicPr>
            <a:picLocks noChangeAspect="1"/>
          </p:cNvPicPr>
          <p:nvPr/>
        </p:nvPicPr>
        <p:blipFill>
          <a:blip r:embed="rId4"/>
          <a:stretch>
            <a:fillRect/>
          </a:stretch>
        </p:blipFill>
        <p:spPr>
          <a:xfrm>
            <a:off x="918297" y="1981689"/>
            <a:ext cx="3119716" cy="3862505"/>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3" name="body1"/>
          <p:cNvSpPr>
            <a:spLocks noGrp="1"/>
          </p:cNvSpPr>
          <p:nvPr>
            <p:ph sz="quarter" idx="10"/>
          </p:nvPr>
        </p:nvSpPr>
        <p:spPr>
          <a:xfrm>
            <a:off x="918297"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Emerging Technologies</a:t>
            </a:r>
          </a:p>
          <a:p>
            <a:pPr lvl="4"/>
            <a:r>
              <a:rPr lang="en-US" dirty="0"/>
              <a:t>Examining the role of PLS in emerging technologies such as 5G, 6G, and beyond, anticipating the security needs of future communication networks.</a:t>
            </a:r>
          </a:p>
        </p:txBody>
      </p:sp>
      <p:sp>
        <p:nvSpPr>
          <p:cNvPr id="7" name="number1"/>
          <p:cNvSpPr>
            <a:spLocks noGrp="1"/>
          </p:cNvSpPr>
          <p:nvPr>
            <p:ph sz="quarter" idx="14"/>
          </p:nvPr>
        </p:nvSpPr>
        <p:spPr>
          <a:xfrm>
            <a:off x="1030687" y="264420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989662"/>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Educational Initiatives</a:t>
            </a:r>
          </a:p>
          <a:p>
            <a:pPr lvl="4"/>
            <a:r>
              <a:rPr lang="en-US" dirty="0"/>
              <a:t>The importance of education and training in PLS, equipping the next generation of engineers and researchers with the knowledge and skills to innovate and maintain secure communication systems.</a:t>
            </a:r>
          </a:p>
        </p:txBody>
      </p:sp>
      <p:sp>
        <p:nvSpPr>
          <p:cNvPr id="20" name="number3"/>
          <p:cNvSpPr>
            <a:spLocks noGrp="1"/>
          </p:cNvSpPr>
          <p:nvPr>
            <p:ph sz="quarter" idx="18"/>
          </p:nvPr>
        </p:nvSpPr>
        <p:spPr>
          <a:xfrm>
            <a:off x="8206975" y="26441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2005647"/>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PLS in a Connected World</a:t>
            </a:r>
          </a:p>
          <a:p>
            <a:pPr lvl="4"/>
            <a:r>
              <a:rPr lang="en-US" dirty="0"/>
              <a:t>Envisioning a future where PLS is an integral part of the global communication infrastructure, providing a secure foundation for the increasingly connected world.</a:t>
            </a:r>
          </a:p>
        </p:txBody>
      </p:sp>
      <p:sp>
        <p:nvSpPr>
          <p:cNvPr id="14" name="number2"/>
          <p:cNvSpPr>
            <a:spLocks noGrp="1"/>
          </p:cNvSpPr>
          <p:nvPr>
            <p:ph sz="quarter" idx="20"/>
          </p:nvPr>
        </p:nvSpPr>
        <p:spPr>
          <a:xfrm>
            <a:off x="4573167" y="264420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Future of Physical Layer Security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7906302" y="-12700"/>
            <a:ext cx="4295746" cy="6891093"/>
          </a:xfrm>
          <a:prstGeom prst="rect">
            <a:avLst/>
          </a:prstGeom>
        </p:spPr>
      </p:pic>
      <p:sp>
        <p:nvSpPr>
          <p:cNvPr id="5"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pPr algn="l"/>
            <a:r>
              <a:rPr lang="en-US"/>
              <a:t>Content</a:t>
            </a:r>
          </a:p>
        </p:txBody>
      </p:sp>
      <p:sp>
        <p:nvSpPr>
          <p:cNvPr id="4" name="body1"/>
          <p:cNvSpPr>
            <a:spLocks noGrp="1"/>
          </p:cNvSpPr>
          <p:nvPr>
            <p:ph sz="quarter" idx="10"/>
          </p:nvPr>
        </p:nvSpPr>
        <p:spPr>
          <a:xfrm>
            <a:off x="3024000" y="100800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1. Introduction to Physical Layer Security</a:t>
            </a:r>
          </a:p>
          <a:p>
            <a:pPr lvl="1"/>
            <a:endParaRPr lang="en-US" dirty="0"/>
          </a:p>
          <a:p>
            <a:pPr lvl="2"/>
            <a:endParaRPr lang="en-US" dirty="0"/>
          </a:p>
          <a:p>
            <a:pPr lvl="3"/>
            <a:endParaRPr lang="en-US" dirty="0"/>
          </a:p>
          <a:p>
            <a:pPr lvl="4"/>
            <a:endParaRPr lang="en-US" dirty="0"/>
          </a:p>
        </p:txBody>
      </p:sp>
      <p:sp>
        <p:nvSpPr>
          <p:cNvPr id="6" name="body2"/>
          <p:cNvSpPr>
            <a:spLocks noGrp="1"/>
          </p:cNvSpPr>
          <p:nvPr>
            <p:ph sz="quarter" idx="11"/>
          </p:nvPr>
        </p:nvSpPr>
        <p:spPr>
          <a:xfrm>
            <a:off x="3024000" y="1861440"/>
            <a:ext cx="4882302"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2. Key Techniques in Physical Layer Security</a:t>
            </a:r>
          </a:p>
          <a:p>
            <a:pPr lvl="1"/>
            <a:endParaRPr lang="en-US" dirty="0"/>
          </a:p>
          <a:p>
            <a:pPr lvl="2"/>
            <a:endParaRPr lang="en-US" dirty="0"/>
          </a:p>
          <a:p>
            <a:pPr lvl="3"/>
            <a:endParaRPr lang="en-US" dirty="0"/>
          </a:p>
          <a:p>
            <a:pPr lvl="4"/>
            <a:endParaRPr lang="en-US" dirty="0"/>
          </a:p>
        </p:txBody>
      </p:sp>
      <p:sp>
        <p:nvSpPr>
          <p:cNvPr id="7" name="body3"/>
          <p:cNvSpPr>
            <a:spLocks noGrp="1"/>
          </p:cNvSpPr>
          <p:nvPr>
            <p:ph sz="quarter" idx="12"/>
          </p:nvPr>
        </p:nvSpPr>
        <p:spPr>
          <a:xfrm>
            <a:off x="3024000" y="270472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3. Applications of Physical Layer Security</a:t>
            </a:r>
          </a:p>
          <a:p>
            <a:pPr lvl="1"/>
            <a:endParaRPr lang="en-US" dirty="0"/>
          </a:p>
          <a:p>
            <a:pPr lvl="2"/>
            <a:endParaRPr lang="en-US" dirty="0"/>
          </a:p>
          <a:p>
            <a:pPr lvl="3"/>
            <a:endParaRPr lang="en-US" dirty="0"/>
          </a:p>
          <a:p>
            <a:pPr lvl="4"/>
            <a:endParaRPr lang="en-US" dirty="0"/>
          </a:p>
        </p:txBody>
      </p:sp>
      <p:sp>
        <p:nvSpPr>
          <p:cNvPr id="8" name="body4"/>
          <p:cNvSpPr>
            <a:spLocks noGrp="1"/>
          </p:cNvSpPr>
          <p:nvPr>
            <p:ph sz="quarter" idx="13"/>
          </p:nvPr>
        </p:nvSpPr>
        <p:spPr>
          <a:xfrm>
            <a:off x="3024000" y="355816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4. Challenges and Future Directions</a:t>
            </a:r>
          </a:p>
          <a:p>
            <a:pPr lvl="1"/>
            <a:endParaRPr lang="en-US" dirty="0"/>
          </a:p>
          <a:p>
            <a:pPr lvl="2"/>
            <a:endParaRPr lang="en-US" dirty="0"/>
          </a:p>
          <a:p>
            <a:pPr lvl="3"/>
            <a:endParaRPr lang="en-US" dirty="0"/>
          </a:p>
          <a:p>
            <a:pPr lvl="4"/>
            <a:endParaRPr lang="en-US" dirty="0"/>
          </a:p>
        </p:txBody>
      </p:sp>
      <p:sp>
        <p:nvSpPr>
          <p:cNvPr id="9" name="body5"/>
          <p:cNvSpPr>
            <a:spLocks noGrp="1"/>
          </p:cNvSpPr>
          <p:nvPr>
            <p:ph sz="quarter" idx="14"/>
          </p:nvPr>
        </p:nvSpPr>
        <p:spPr>
          <a:xfrm>
            <a:off x="3024000" y="4401440"/>
            <a:ext cx="511416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5. Case Studies and Real-World Implications</a:t>
            </a:r>
          </a:p>
          <a:p>
            <a:pPr lvl="1"/>
            <a:endParaRPr lang="en-US" dirty="0"/>
          </a:p>
          <a:p>
            <a:pPr lvl="2"/>
            <a:endParaRPr lang="en-US" dirty="0"/>
          </a:p>
          <a:p>
            <a:pPr lvl="3"/>
            <a:endParaRPr lang="en-US" dirty="0"/>
          </a:p>
          <a:p>
            <a:pPr lvl="4"/>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22052" y="-18000"/>
            <a:ext cx="12236104" cy="6894000"/>
          </a:xfrm>
          <a:prstGeom prst="rect">
            <a:avLst/>
          </a:prstGeom>
        </p:spPr>
      </p:pic>
      <p:sp>
        <p:nvSpPr>
          <p:cNvPr id="5" name="body1"/>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b="1" dirty="0"/>
              <a:t>GROUP-5</a:t>
            </a:r>
          </a:p>
          <a:p>
            <a:pPr lvl="1"/>
            <a:endParaRPr lang="en-US" dirty="0"/>
          </a:p>
          <a:p>
            <a:pPr lvl="2"/>
            <a:endParaRPr lang="en-US" dirty="0"/>
          </a:p>
          <a:p>
            <a:pPr lvl="3"/>
            <a:endParaRPr lang="en-US" dirty="0"/>
          </a:p>
          <a:p>
            <a:pPr lvl="4"/>
            <a:endParaRPr lang="en-US" dirty="0"/>
          </a:p>
        </p:txBody>
      </p:sp>
      <p:sp>
        <p:nvSpPr>
          <p:cNvPr id="4"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pPr algn="l"/>
            <a:r>
              <a:rPr lang="en-US"/>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Section 1</a:t>
            </a:r>
          </a:p>
          <a:p>
            <a:pPr lvl="1"/>
            <a:endParaRPr lang="en-US"/>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Introduction to Physical Layer Security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2"/>
          <a:stretch>
            <a:fillRect/>
          </a:stretch>
        </p:blipFill>
        <p:spPr>
          <a:xfrm>
            <a:off x="8115111" y="1965229"/>
            <a:ext cx="3128316" cy="3873153"/>
          </a:xfrm>
          <a:prstGeom prst="rect">
            <a:avLst/>
          </a:prstGeom>
        </p:spPr>
      </p:pic>
      <p:pic>
        <p:nvPicPr>
          <p:cNvPr id="3" name="shape2"/>
          <p:cNvPicPr>
            <a:picLocks noChangeAspect="1"/>
          </p:cNvPicPr>
          <p:nvPr/>
        </p:nvPicPr>
        <p:blipFill>
          <a:blip r:embed="rId3"/>
          <a:stretch>
            <a:fillRect/>
          </a:stretch>
        </p:blipFill>
        <p:spPr>
          <a:xfrm>
            <a:off x="4488292" y="1989662"/>
            <a:ext cx="3114391" cy="3870744"/>
          </a:xfrm>
          <a:prstGeom prst="rect">
            <a:avLst/>
          </a:prstGeom>
        </p:spPr>
      </p:pic>
      <p:pic>
        <p:nvPicPr>
          <p:cNvPr id="4" name="shape1"/>
          <p:cNvPicPr>
            <a:picLocks noChangeAspect="1"/>
          </p:cNvPicPr>
          <p:nvPr/>
        </p:nvPicPr>
        <p:blipFill>
          <a:blip r:embed="rId4"/>
          <a:stretch>
            <a:fillRect/>
          </a:stretch>
        </p:blipFill>
        <p:spPr>
          <a:xfrm>
            <a:off x="918297" y="1981689"/>
            <a:ext cx="3119716" cy="3862505"/>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3" name="body1"/>
          <p:cNvSpPr>
            <a:spLocks noGrp="1"/>
          </p:cNvSpPr>
          <p:nvPr>
            <p:ph sz="quarter" idx="10"/>
          </p:nvPr>
        </p:nvSpPr>
        <p:spPr>
          <a:xfrm>
            <a:off x="834224" y="1498489"/>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Defining Physical Layer Security</a:t>
            </a:r>
          </a:p>
          <a:p>
            <a:pPr lvl="4"/>
            <a:r>
              <a:rPr lang="en-US" dirty="0"/>
              <a:t>Physical Layer Security (PLS) is a paradigm shift in securing communication systems by leveraging the inherent characteristics of the physical communication channel to prevent eavesdropping and interception.</a:t>
            </a:r>
          </a:p>
        </p:txBody>
      </p:sp>
      <p:sp>
        <p:nvSpPr>
          <p:cNvPr id="7" name="number1"/>
          <p:cNvSpPr>
            <a:spLocks noGrp="1"/>
          </p:cNvSpPr>
          <p:nvPr>
            <p:ph sz="quarter" idx="14"/>
          </p:nvPr>
        </p:nvSpPr>
        <p:spPr>
          <a:xfrm>
            <a:off x="1030687" y="264420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115110" y="1514174"/>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Importance in Digital Communications</a:t>
            </a:r>
          </a:p>
          <a:p>
            <a:pPr lvl="4"/>
            <a:r>
              <a:rPr lang="en-US" dirty="0"/>
              <a:t>In today's digital age, PLS has become increasingly critical as it offers a robust security layer that complements traditional encryption methods, ensuring an additional barrier against potential cyber threats.</a:t>
            </a:r>
          </a:p>
        </p:txBody>
      </p:sp>
      <p:sp>
        <p:nvSpPr>
          <p:cNvPr id="20" name="number3"/>
          <p:cNvSpPr>
            <a:spLocks noGrp="1"/>
          </p:cNvSpPr>
          <p:nvPr>
            <p:ph sz="quarter" idx="18"/>
          </p:nvPr>
        </p:nvSpPr>
        <p:spPr>
          <a:xfrm>
            <a:off x="8206975" y="26441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4299" y="1530159"/>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Historical Context</a:t>
            </a:r>
          </a:p>
          <a:p>
            <a:pPr lvl="4"/>
            <a:r>
              <a:rPr lang="en-US" dirty="0"/>
              <a:t>The evolution of PLS can be traced back to the early days of secure communication, with its roots in the principles of information theory and cryptography, evolving to meet the demands of modern digital communication systems.</a:t>
            </a:r>
          </a:p>
        </p:txBody>
      </p:sp>
      <p:sp>
        <p:nvSpPr>
          <p:cNvPr id="14" name="number2"/>
          <p:cNvSpPr>
            <a:spLocks noGrp="1"/>
          </p:cNvSpPr>
          <p:nvPr>
            <p:ph sz="quarter" idx="20"/>
          </p:nvPr>
        </p:nvSpPr>
        <p:spPr>
          <a:xfrm>
            <a:off x="4573167" y="264420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The Concept of Physical Layer Security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2"/>
          <p:cNvPicPr>
            <a:picLocks noChangeAspect="1"/>
          </p:cNvPicPr>
          <p:nvPr/>
        </p:nvPicPr>
        <p:blipFill>
          <a:blip r:embed="rId2"/>
          <a:stretch>
            <a:fillRect/>
          </a:stretch>
        </p:blipFill>
        <p:spPr>
          <a:xfrm>
            <a:off x="5566438" y="4679946"/>
            <a:ext cx="5346755" cy="1323062"/>
          </a:xfrm>
          <a:prstGeom prst="rect">
            <a:avLst/>
          </a:prstGeom>
        </p:spPr>
      </p:pic>
      <p:pic>
        <p:nvPicPr>
          <p:cNvPr id="3" name="tray"/>
          <p:cNvPicPr>
            <a:picLocks noChangeAspect="1"/>
          </p:cNvPicPr>
          <p:nvPr/>
        </p:nvPicPr>
        <p:blipFill>
          <a:blip r:embed="rId3"/>
          <a:stretch>
            <a:fillRect/>
          </a:stretch>
        </p:blipFill>
        <p:spPr>
          <a:xfrm>
            <a:off x="0" y="2065"/>
            <a:ext cx="4274185" cy="6853870"/>
          </a:xfrm>
          <a:prstGeom prst="rect">
            <a:avLst/>
          </a:prstGeom>
        </p:spPr>
      </p:pic>
      <p:pic>
        <p:nvPicPr>
          <p:cNvPr id="4" name="shape1"/>
          <p:cNvPicPr>
            <a:picLocks noChangeAspect="1"/>
          </p:cNvPicPr>
          <p:nvPr/>
        </p:nvPicPr>
        <p:blipFill>
          <a:blip r:embed="rId2"/>
          <a:stretch>
            <a:fillRect/>
          </a:stretch>
        </p:blipFill>
        <p:spPr>
          <a:xfrm>
            <a:off x="5566438" y="1513836"/>
            <a:ext cx="5346755" cy="1323062"/>
          </a:xfrm>
          <a:prstGeom prst="rect">
            <a:avLst/>
          </a:prstGeom>
        </p:spPr>
      </p:pic>
      <p:pic>
        <p:nvPicPr>
          <p:cNvPr id="5" name="shape2"/>
          <p:cNvPicPr>
            <a:picLocks noChangeAspect="1"/>
          </p:cNvPicPr>
          <p:nvPr/>
        </p:nvPicPr>
        <p:blipFill>
          <a:blip r:embed="rId2"/>
          <a:stretch>
            <a:fillRect/>
          </a:stretch>
        </p:blipFill>
        <p:spPr>
          <a:xfrm>
            <a:off x="5566438" y="3094986"/>
            <a:ext cx="5346755" cy="1323062"/>
          </a:xfrm>
          <a:prstGeom prst="rect">
            <a:avLst/>
          </a:prstGeom>
        </p:spPr>
      </p:pic>
      <p:sp>
        <p:nvSpPr>
          <p:cNvPr id="9" name="body1"/>
          <p:cNvSpPr>
            <a:spLocks noGrp="1"/>
          </p:cNvSpPr>
          <p:nvPr>
            <p:ph sz="quarter" idx="10"/>
          </p:nvPr>
        </p:nvSpPr>
        <p:spPr>
          <a:xfrm>
            <a:off x="5566438"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Information-Theoretic Security</a:t>
            </a:r>
          </a:p>
          <a:p>
            <a:pPr lvl="4"/>
            <a:r>
              <a:rPr lang="en-US" dirty="0"/>
              <a:t>PLS is grounded in information theory, where security is achieved by ensuring that the information leakage to an eavesdropper is theoretically negligible.</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a:t>Principles of Physical Layer Security</a:t>
            </a:r>
          </a:p>
        </p:txBody>
      </p:sp>
      <p:sp>
        <p:nvSpPr>
          <p:cNvPr id="13" name="body2"/>
          <p:cNvSpPr>
            <a:spLocks noGrp="1"/>
          </p:cNvSpPr>
          <p:nvPr>
            <p:ph sz="quarter" idx="24"/>
          </p:nvPr>
        </p:nvSpPr>
        <p:spPr>
          <a:xfrm>
            <a:off x="5566437" y="2942357"/>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Channel Characteristics</a:t>
            </a:r>
          </a:p>
          <a:p>
            <a:pPr lvl="4"/>
            <a:r>
              <a:rPr lang="en-US" dirty="0"/>
              <a:t>The uniqueness of the communication channel, such as noise and fading, is exploited in PLS to create a secure communication environment that is difficult for an eavesdropper to replicate or decode.</a:t>
            </a:r>
          </a:p>
        </p:txBody>
      </p:sp>
      <p:sp>
        <p:nvSpPr>
          <p:cNvPr id="14" name="body3"/>
          <p:cNvSpPr>
            <a:spLocks noGrp="1"/>
          </p:cNvSpPr>
          <p:nvPr>
            <p:ph sz="quarter" idx="25"/>
          </p:nvPr>
        </p:nvSpPr>
        <p:spPr>
          <a:xfrm>
            <a:off x="5566437" y="4527859"/>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Advantages Over Traditional Security</a:t>
            </a:r>
          </a:p>
          <a:p>
            <a:pPr lvl="4"/>
            <a:r>
              <a:rPr lang="en-US" dirty="0"/>
              <a:t>PLS provides security that is independent of computational hardness assumptions, making it a strong alternative or complement to traditional cryptographic methods that may be vulnerable to quantum computing attacks.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3"/>
          <p:cNvPicPr>
            <a:picLocks noChangeAspect="1"/>
          </p:cNvPicPr>
          <p:nvPr/>
        </p:nvPicPr>
        <p:blipFill>
          <a:blip r:embed="rId2"/>
          <a:stretch>
            <a:fillRect/>
          </a:stretch>
        </p:blipFill>
        <p:spPr>
          <a:xfrm>
            <a:off x="8115111" y="1965229"/>
            <a:ext cx="3128316" cy="3873153"/>
          </a:xfrm>
          <a:prstGeom prst="rect">
            <a:avLst/>
          </a:prstGeom>
        </p:spPr>
      </p:pic>
      <p:pic>
        <p:nvPicPr>
          <p:cNvPr id="3" name="shape2"/>
          <p:cNvPicPr>
            <a:picLocks noChangeAspect="1"/>
          </p:cNvPicPr>
          <p:nvPr/>
        </p:nvPicPr>
        <p:blipFill>
          <a:blip r:embed="rId3"/>
          <a:stretch>
            <a:fillRect/>
          </a:stretch>
        </p:blipFill>
        <p:spPr>
          <a:xfrm>
            <a:off x="4488292" y="1989662"/>
            <a:ext cx="3114391" cy="3870744"/>
          </a:xfrm>
          <a:prstGeom prst="rect">
            <a:avLst/>
          </a:prstGeom>
        </p:spPr>
      </p:pic>
      <p:pic>
        <p:nvPicPr>
          <p:cNvPr id="4" name="shape1"/>
          <p:cNvPicPr>
            <a:picLocks noChangeAspect="1"/>
          </p:cNvPicPr>
          <p:nvPr/>
        </p:nvPicPr>
        <p:blipFill>
          <a:blip r:embed="rId4"/>
          <a:stretch>
            <a:fillRect/>
          </a:stretch>
        </p:blipFill>
        <p:spPr>
          <a:xfrm>
            <a:off x="918297" y="1981689"/>
            <a:ext cx="3119716" cy="3862505"/>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3" name="body1"/>
          <p:cNvSpPr>
            <a:spLocks noGrp="1"/>
          </p:cNvSpPr>
          <p:nvPr>
            <p:ph sz="quarter" idx="10"/>
          </p:nvPr>
        </p:nvSpPr>
        <p:spPr>
          <a:xfrm>
            <a:off x="852154" y="1653932"/>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Key Generation</a:t>
            </a:r>
          </a:p>
          <a:p>
            <a:pPr lvl="4"/>
            <a:r>
              <a:rPr lang="en-US" dirty="0"/>
              <a:t>The process of generating encryption keys from the physical layer attributes, such as channel state information, which are inherently random and unique to each communication session.</a:t>
            </a:r>
          </a:p>
        </p:txBody>
      </p:sp>
      <p:sp>
        <p:nvSpPr>
          <p:cNvPr id="7" name="number1"/>
          <p:cNvSpPr>
            <a:spLocks noGrp="1"/>
          </p:cNvSpPr>
          <p:nvPr>
            <p:ph sz="quarter" idx="14"/>
          </p:nvPr>
        </p:nvSpPr>
        <p:spPr>
          <a:xfrm>
            <a:off x="1030687" y="2644209"/>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9" name="body3"/>
          <p:cNvSpPr>
            <a:spLocks noGrp="1"/>
          </p:cNvSpPr>
          <p:nvPr>
            <p:ph sz="quarter" idx="17"/>
          </p:nvPr>
        </p:nvSpPr>
        <p:spPr>
          <a:xfrm>
            <a:off x="8052961" y="1653932"/>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lumMod val="85000"/>
                  </a:schemeClr>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lumMod val="85000"/>
                  </a:schemeClr>
                </a:solidFill>
                <a:latin typeface="Poppins Regular" panose="02000000000000000000" charset="0"/>
                <a:cs typeface="Poppins Regular" panose="02000000000000000000" charset="0"/>
              </a:defRPr>
            </a:lvl5pPr>
            <a:lvl6pPr algn="l">
              <a:defRPr/>
            </a:lvl6pPr>
          </a:lstStyle>
          <a:p>
            <a:pPr lvl="0"/>
            <a:r>
              <a:rPr lang="en-US" dirty="0"/>
              <a:t>Channel Coding</a:t>
            </a:r>
          </a:p>
          <a:p>
            <a:pPr lvl="4"/>
            <a:r>
              <a:rPr lang="en-US" dirty="0"/>
              <a:t>The use of coding techniques that introduce redundancy and error correction in a way that only legitimate receivers can correctly decode the transmitted message.</a:t>
            </a:r>
          </a:p>
        </p:txBody>
      </p:sp>
      <p:sp>
        <p:nvSpPr>
          <p:cNvPr id="20" name="number3"/>
          <p:cNvSpPr>
            <a:spLocks noGrp="1"/>
          </p:cNvSpPr>
          <p:nvPr>
            <p:ph sz="quarter" idx="18"/>
          </p:nvPr>
        </p:nvSpPr>
        <p:spPr>
          <a:xfrm>
            <a:off x="8206975" y="2644147"/>
            <a:ext cx="2945443" cy="615315"/>
          </a:xfrm>
          <a:prstGeom prst="rect">
            <a:avLst/>
          </a:prstGeom>
        </p:spPr>
        <p:txBody>
          <a:bodyPr/>
          <a:lstStyle>
            <a:lvl1pPr marL="0" indent="0" algn="l">
              <a:lnSpc>
                <a:spcPct val="100000"/>
              </a:lnSpc>
              <a:buNone/>
              <a:defRPr sz="4400" b="1">
                <a:solidFill>
                  <a:schemeClr val="bg1">
                    <a:lumMod val="85000"/>
                  </a:schemeClr>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03</a:t>
            </a:r>
          </a:p>
        </p:txBody>
      </p:sp>
      <p:sp>
        <p:nvSpPr>
          <p:cNvPr id="12" name="body2"/>
          <p:cNvSpPr>
            <a:spLocks noGrp="1"/>
          </p:cNvSpPr>
          <p:nvPr>
            <p:ph sz="quarter" idx="19"/>
          </p:nvPr>
        </p:nvSpPr>
        <p:spPr>
          <a:xfrm>
            <a:off x="4485628" y="1653932"/>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Signal Design</a:t>
            </a:r>
          </a:p>
          <a:p>
            <a:pPr lvl="4"/>
            <a:r>
              <a:rPr lang="en-US" dirty="0"/>
              <a:t>The design of communication signals that are inherently secure, such as using waveforms that are difficult to intercept or decode without the proper channel knowledge.</a:t>
            </a:r>
          </a:p>
        </p:txBody>
      </p:sp>
      <p:sp>
        <p:nvSpPr>
          <p:cNvPr id="14" name="number2"/>
          <p:cNvSpPr>
            <a:spLocks noGrp="1"/>
          </p:cNvSpPr>
          <p:nvPr>
            <p:ph sz="quarter" idx="20"/>
          </p:nvPr>
        </p:nvSpPr>
        <p:spPr>
          <a:xfrm>
            <a:off x="4573167" y="2644208"/>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9"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Components of Physical Layer Security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Section 2</a:t>
            </a:r>
          </a:p>
          <a:p>
            <a:pPr lvl="1"/>
            <a:endParaRPr lang="en-US"/>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Key Techniques in Physical Layer Security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ist-item-img1"/>
          <p:cNvPicPr>
            <a:picLocks noChangeAspect="1"/>
          </p:cNvPicPr>
          <p:nvPr/>
        </p:nvPicPr>
        <p:blipFill>
          <a:blip r:embed="rId2"/>
          <a:stretch>
            <a:fillRect/>
          </a:stretch>
        </p:blipFill>
        <p:spPr>
          <a:xfrm>
            <a:off x="883663" y="1979435"/>
            <a:ext cx="3346542" cy="2484370"/>
          </a:xfrm>
          <a:prstGeom prst="rect">
            <a:avLst/>
          </a:prstGeom>
        </p:spPr>
      </p:pic>
      <p:pic>
        <p:nvPicPr>
          <p:cNvPr id="3" name="list-item-img2"/>
          <p:cNvPicPr>
            <a:picLocks noChangeAspect="1"/>
          </p:cNvPicPr>
          <p:nvPr/>
        </p:nvPicPr>
        <p:blipFill>
          <a:blip r:embed="rId3"/>
          <a:stretch>
            <a:fillRect/>
          </a:stretch>
        </p:blipFill>
        <p:spPr>
          <a:xfrm>
            <a:off x="4486774" y="1979435"/>
            <a:ext cx="3280700" cy="2487600"/>
          </a:xfrm>
          <a:prstGeom prst="rect">
            <a:avLst/>
          </a:prstGeom>
        </p:spPr>
      </p:pic>
      <p:pic>
        <p:nvPicPr>
          <p:cNvPr id="4" name="list-item-img3"/>
          <p:cNvPicPr>
            <a:picLocks noChangeAspect="1"/>
          </p:cNvPicPr>
          <p:nvPr/>
        </p:nvPicPr>
        <p:blipFill>
          <a:blip r:embed="rId4"/>
          <a:stretch>
            <a:fillRect/>
          </a:stretch>
        </p:blipFill>
        <p:spPr>
          <a:xfrm>
            <a:off x="8019783" y="1976561"/>
            <a:ext cx="3288553" cy="2467436"/>
          </a:xfrm>
          <a:prstGeom prst="rect">
            <a:avLst/>
          </a:prstGeom>
        </p:spPr>
      </p:pic>
      <p:pic>
        <p:nvPicPr>
          <p:cNvPr id="5" name="tray"/>
          <p:cNvPicPr>
            <a:picLocks noChangeAspect="1"/>
          </p:cNvPicPr>
          <p:nvPr/>
        </p:nvPicPr>
        <p:blipFill>
          <a:blip r:embed="rId5"/>
          <a:stretch>
            <a:fillRect/>
          </a:stretch>
        </p:blipFill>
        <p:spPr>
          <a:xfrm>
            <a:off x="4" y="-3991"/>
            <a:ext cx="12191992" cy="1308408"/>
          </a:xfrm>
          <a:prstGeom prst="rect">
            <a:avLst/>
          </a:prstGeom>
        </p:spPr>
      </p:pic>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Channel-Based Key Generation</a:t>
            </a:r>
          </a:p>
          <a:p>
            <a:pPr lvl="4"/>
            <a:r>
              <a:rPr lang="en-US" dirty="0"/>
              <a:t>Utilizing the unique and time-varying characteristics of the wireless channel to generate secret keys that are shared between the communicating parties.</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Randomness Extraction</a:t>
            </a:r>
          </a:p>
          <a:p>
            <a:pPr lvl="4"/>
            <a:r>
              <a:rPr lang="en-US" dirty="0"/>
              <a:t>Techniques for extracting randomness from the physical layer to create high-entropy keys that are unpredictable and secure against eavesdropping.</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Key Reconciliation</a:t>
            </a:r>
          </a:p>
          <a:p>
            <a:pPr lvl="4"/>
            <a:r>
              <a:rPr lang="en-US" dirty="0"/>
              <a:t>Methods to ensure that the keys generated at both ends of the communication are identical, despite the presence of noise and channel variations.</a:t>
            </a:r>
          </a:p>
        </p:txBody>
      </p:sp>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Secure Key Generation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2"/>
          <p:cNvPicPr>
            <a:picLocks noChangeAspect="1"/>
          </p:cNvPicPr>
          <p:nvPr/>
        </p:nvPicPr>
        <p:blipFill>
          <a:blip r:embed="rId2"/>
          <a:stretch>
            <a:fillRect/>
          </a:stretch>
        </p:blipFill>
        <p:spPr>
          <a:xfrm>
            <a:off x="5566438" y="4679946"/>
            <a:ext cx="5346755" cy="1323062"/>
          </a:xfrm>
          <a:prstGeom prst="rect">
            <a:avLst/>
          </a:prstGeom>
        </p:spPr>
      </p:pic>
      <p:pic>
        <p:nvPicPr>
          <p:cNvPr id="3" name="tray"/>
          <p:cNvPicPr>
            <a:picLocks noChangeAspect="1"/>
          </p:cNvPicPr>
          <p:nvPr/>
        </p:nvPicPr>
        <p:blipFill>
          <a:blip r:embed="rId3"/>
          <a:stretch>
            <a:fillRect/>
          </a:stretch>
        </p:blipFill>
        <p:spPr>
          <a:xfrm>
            <a:off x="0" y="2065"/>
            <a:ext cx="4274185" cy="6853870"/>
          </a:xfrm>
          <a:prstGeom prst="rect">
            <a:avLst/>
          </a:prstGeom>
        </p:spPr>
      </p:pic>
      <p:pic>
        <p:nvPicPr>
          <p:cNvPr id="4" name="shape1"/>
          <p:cNvPicPr>
            <a:picLocks noChangeAspect="1"/>
          </p:cNvPicPr>
          <p:nvPr/>
        </p:nvPicPr>
        <p:blipFill>
          <a:blip r:embed="rId2"/>
          <a:stretch>
            <a:fillRect/>
          </a:stretch>
        </p:blipFill>
        <p:spPr>
          <a:xfrm>
            <a:off x="5566438" y="1513836"/>
            <a:ext cx="5346755" cy="1323062"/>
          </a:xfrm>
          <a:prstGeom prst="rect">
            <a:avLst/>
          </a:prstGeom>
        </p:spPr>
      </p:pic>
      <p:pic>
        <p:nvPicPr>
          <p:cNvPr id="5" name="shape2"/>
          <p:cNvPicPr>
            <a:picLocks noChangeAspect="1"/>
          </p:cNvPicPr>
          <p:nvPr/>
        </p:nvPicPr>
        <p:blipFill>
          <a:blip r:embed="rId2"/>
          <a:stretch>
            <a:fillRect/>
          </a:stretch>
        </p:blipFill>
        <p:spPr>
          <a:xfrm>
            <a:off x="5566438" y="3094986"/>
            <a:ext cx="5346755" cy="1323062"/>
          </a:xfrm>
          <a:prstGeom prst="rect">
            <a:avLst/>
          </a:prstGeom>
        </p:spPr>
      </p:pic>
      <p:sp>
        <p:nvSpPr>
          <p:cNvPr id="9" name="body1"/>
          <p:cNvSpPr>
            <a:spLocks noGrp="1"/>
          </p:cNvSpPr>
          <p:nvPr>
            <p:ph sz="quarter" idx="10"/>
          </p:nvPr>
        </p:nvSpPr>
        <p:spPr>
          <a:xfrm>
            <a:off x="5566438"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Friendly Jamming</a:t>
            </a:r>
          </a:p>
          <a:p>
            <a:pPr lvl="4"/>
            <a:r>
              <a:rPr lang="en-US" dirty="0"/>
              <a:t>Introducing controlled interference in the communication channel to confuse eavesdroppers while allowing legitimate users to communicate securely.</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a:t>Signal Secrecy Methods</a:t>
            </a:r>
          </a:p>
        </p:txBody>
      </p:sp>
      <p:sp>
        <p:nvSpPr>
          <p:cNvPr id="13" name="body2"/>
          <p:cNvSpPr>
            <a:spLocks noGrp="1"/>
          </p:cNvSpPr>
          <p:nvPr>
            <p:ph sz="quarter" idx="24"/>
          </p:nvPr>
        </p:nvSpPr>
        <p:spPr>
          <a:xfrm>
            <a:off x="5566438"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Directional Beamforming</a:t>
            </a:r>
          </a:p>
          <a:p>
            <a:pPr lvl="4"/>
            <a:r>
              <a:rPr lang="en-US" dirty="0"/>
              <a:t>Using antenna arrays to focus the transmission energy towards the intended receiver, minimizing the risk of interception by unintended parties.</a:t>
            </a:r>
          </a:p>
        </p:txBody>
      </p:sp>
      <p:sp>
        <p:nvSpPr>
          <p:cNvPr id="14" name="body3"/>
          <p:cNvSpPr>
            <a:spLocks noGrp="1"/>
          </p:cNvSpPr>
          <p:nvPr>
            <p:ph sz="quarter" idx="25"/>
          </p:nvPr>
        </p:nvSpPr>
        <p:spPr>
          <a:xfrm>
            <a:off x="5573850"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Artificial Noise</a:t>
            </a:r>
          </a:p>
          <a:p>
            <a:pPr lvl="4"/>
            <a:r>
              <a:rPr lang="en-US" dirty="0"/>
              <a:t>Adding noise to the transmitted signal in a way that degrades the eavesdropper's reception without affecting the intended receiver's ability to decode the message.</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1122</Words>
  <Application>Microsoft Office PowerPoint</Application>
  <PresentationFormat>Widescreen</PresentationFormat>
  <Paragraphs>133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等线</vt:lpstr>
      <vt:lpstr>Arial</vt:lpstr>
      <vt:lpstr>Calibri</vt:lpstr>
      <vt:lpstr>Poppins Light</vt:lpstr>
      <vt:lpstr>Poppins Medium</vt:lpstr>
      <vt:lpstr>Poppins Regular</vt:lpstr>
      <vt:lpstr>Poppins SemiBold</vt:lpstr>
      <vt:lpstr>Office 主题​​</vt:lpstr>
      <vt:lpstr>Physical Layer Security in Digital    Communications</vt:lpstr>
      <vt:lpstr>Content</vt:lpstr>
      <vt:lpstr>Introduction to Physical Layer Security</vt:lpstr>
      <vt:lpstr>The Concept of Physical Layer Security</vt:lpstr>
      <vt:lpstr>Principles of Physical Layer Security</vt:lpstr>
      <vt:lpstr>Components of Physical Layer Security</vt:lpstr>
      <vt:lpstr>Key Techniques in Physical Layer Security</vt:lpstr>
      <vt:lpstr>Secure Key Generation</vt:lpstr>
      <vt:lpstr>Signal Secrecy Methods</vt:lpstr>
      <vt:lpstr>Channel Coding for Security</vt:lpstr>
      <vt:lpstr>Applications of Physical Layer Security</vt:lpstr>
      <vt:lpstr>Wireless Communication Networks</vt:lpstr>
      <vt:lpstr>Defense and Military Communications</vt:lpstr>
      <vt:lpstr>Critical Infrastructure Protection</vt:lpstr>
      <vt:lpstr>Challenges and Future Directions</vt:lpstr>
      <vt:lpstr>Current Limitations of Physical Layer Security</vt:lpstr>
      <vt:lpstr>Research and Development in PLS</vt:lpstr>
      <vt:lpstr>Standardization and Regulation</vt:lpstr>
      <vt:lpstr>Future of Physical Layer Security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SkinnyFish</dc:creator>
  <cp:lastModifiedBy>Samuel Osafehinti</cp:lastModifiedBy>
  <cp:revision>141</cp:revision>
  <dcterms:created xsi:type="dcterms:W3CDTF">2024-02-29T12:32:50Z</dcterms:created>
  <dcterms:modified xsi:type="dcterms:W3CDTF">2024-03-28T01:06:56Z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907BE583156828286BEF6E65C9873BC7_43</vt:lpwstr>
  </property>
</Properties>
</file>